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2.xml" ContentType="application/vnd.openxmlformats-officedocument.presentationml.tags+xml"/>
  <Override PartName="/ppt/notesSlides/notesSlide41.xml" ContentType="application/vnd.openxmlformats-officedocument.presentationml.notesSlide+xml"/>
  <Override PartName="/ppt/tags/tag1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94"/>
  </p:notesMasterIdLst>
  <p:handoutMasterIdLst>
    <p:handoutMasterId r:id="rId95"/>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1011" r:id="rId61"/>
    <p:sldId id="555" r:id="rId62"/>
    <p:sldId id="556" r:id="rId63"/>
    <p:sldId id="553" r:id="rId64"/>
    <p:sldId id="554" r:id="rId65"/>
    <p:sldId id="557" r:id="rId66"/>
    <p:sldId id="558" r:id="rId67"/>
    <p:sldId id="1007" r:id="rId68"/>
    <p:sldId id="1008" r:id="rId69"/>
    <p:sldId id="1009" r:id="rId70"/>
    <p:sldId id="1010" r:id="rId71"/>
    <p:sldId id="1016" r:id="rId72"/>
    <p:sldId id="960" r:id="rId73"/>
    <p:sldId id="939" r:id="rId74"/>
    <p:sldId id="971" r:id="rId75"/>
    <p:sldId id="969" r:id="rId76"/>
    <p:sldId id="1017" r:id="rId77"/>
    <p:sldId id="1020" r:id="rId78"/>
    <p:sldId id="1021" r:id="rId79"/>
    <p:sldId id="1022" r:id="rId80"/>
    <p:sldId id="1023" r:id="rId81"/>
    <p:sldId id="1024" r:id="rId82"/>
    <p:sldId id="815" r:id="rId83"/>
    <p:sldId id="816" r:id="rId84"/>
    <p:sldId id="730" r:id="rId85"/>
    <p:sldId id="789" r:id="rId86"/>
    <p:sldId id="765" r:id="rId87"/>
    <p:sldId id="1012" r:id="rId88"/>
    <p:sldId id="1013" r:id="rId89"/>
    <p:sldId id="1014" r:id="rId90"/>
    <p:sldId id="1015" r:id="rId91"/>
    <p:sldId id="1018" r:id="rId92"/>
    <p:sldId id="1019" r:id="rId93"/>
  </p:sldIdLst>
  <p:sldSz cx="9144000" cy="6858000" type="screen4x3"/>
  <p:notesSz cx="7315200" cy="9601200"/>
  <p:custDataLst>
    <p:tags r:id="rId96"/>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1011"/>
            <p14:sldId id="555"/>
            <p14:sldId id="556"/>
            <p14:sldId id="553"/>
            <p14:sldId id="554"/>
            <p14:sldId id="557"/>
            <p14:sldId id="558"/>
            <p14:sldId id="1007"/>
            <p14:sldId id="1008"/>
            <p14:sldId id="1009"/>
            <p14:sldId id="1010"/>
            <p14:sldId id="1016"/>
            <p14:sldId id="960"/>
            <p14:sldId id="939"/>
            <p14:sldId id="971"/>
            <p14:sldId id="969"/>
            <p14:sldId id="1017"/>
            <p14:sldId id="1020"/>
            <p14:sldId id="1021"/>
            <p14:sldId id="1022"/>
            <p14:sldId id="1023"/>
            <p14:sldId id="1024"/>
            <p14:sldId id="815"/>
            <p14:sldId id="816"/>
            <p14:sldId id="730"/>
            <p14:sldId id="789"/>
            <p14:sldId id="765"/>
            <p14:sldId id="1012"/>
            <p14:sldId id="1013"/>
            <p14:sldId id="1014"/>
            <p14:sldId id="1015"/>
            <p14:sldId id="1018"/>
            <p14:sldId id="1019"/>
          </p14:sldIdLst>
        </p14:section>
        <p14:section name="Lab 1" id="{5B5895DE-FEE2-49A2-93D3-F1DFD117008C}">
          <p14:sldIdLst/>
        </p14:section>
        <p14:section name="Fin" id="{59F24395-C965-40FE-A284-F2F4E5CF5D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0000FF"/>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17" autoAdjust="0"/>
    <p:restoredTop sz="86423" autoAdjust="0"/>
  </p:normalViewPr>
  <p:slideViewPr>
    <p:cSldViewPr>
      <p:cViewPr varScale="1">
        <p:scale>
          <a:sx n="131" d="100"/>
          <a:sy n="131" d="100"/>
        </p:scale>
        <p:origin x="1760"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Lst>
  </p:outlineViewPr>
  <p:notesTextViewPr>
    <p:cViewPr>
      <p:scale>
        <a:sx n="3" d="2"/>
        <a:sy n="3" d="2"/>
      </p:scale>
      <p:origin x="0" y="0"/>
    </p:cViewPr>
  </p:notesTextViewPr>
  <p:sorterViewPr>
    <p:cViewPr varScale="1">
      <p:scale>
        <a:sx n="100" d="100"/>
        <a:sy n="100" d="100"/>
      </p:scale>
      <p:origin x="0" y="-8216"/>
    </p:cViewPr>
  </p:sorterViewPr>
  <p:notesViewPr>
    <p:cSldViewPr>
      <p:cViewPr varScale="1">
        <p:scale>
          <a:sx n="67" d="100"/>
          <a:sy n="67" d="100"/>
        </p:scale>
        <p:origin x="2016" y="4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_rels/viewProps.xml.rels><?xml version="1.0" encoding="UTF-8" standalone="yes"?>
<Relationships xmlns="http://schemas.openxmlformats.org/package/2006/relationships"><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 Type="http://schemas.openxmlformats.org/officeDocument/2006/relationships/slide" Target="slides/slide28.xml"/><Relationship Id="rId21" Type="http://schemas.openxmlformats.org/officeDocument/2006/relationships/slide" Target="slides/slide46.xml"/><Relationship Id="rId34" Type="http://schemas.openxmlformats.org/officeDocument/2006/relationships/slide" Target="slides/slide80.xml"/><Relationship Id="rId7" Type="http://schemas.openxmlformats.org/officeDocument/2006/relationships/slide" Target="slides/slide32.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33" Type="http://schemas.openxmlformats.org/officeDocument/2006/relationships/slide" Target="slides/slide79.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69.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32" Type="http://schemas.openxmlformats.org/officeDocument/2006/relationships/slide" Target="slides/slide72.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10" Type="http://schemas.openxmlformats.org/officeDocument/2006/relationships/slide" Target="slides/slide35.xml"/><Relationship Id="rId19" Type="http://schemas.openxmlformats.org/officeDocument/2006/relationships/slide" Target="slides/slide44.xml"/><Relationship Id="rId31" Type="http://schemas.openxmlformats.org/officeDocument/2006/relationships/slide" Target="slides/slide71.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70.xml"/><Relationship Id="rId8"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23XXX YYY: Class Title</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‹Nr.›</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‹Nr.›</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a:t>Data exchanged in a TCP Socket between a server and client can use a custom protocol, or a standard protocol such as HTTP. User data could </a:t>
            </a:r>
            <a:r>
              <a:rPr lang="en-AU" baseline="0" dirty="0"/>
              <a:t>be formatted using a structure such as JSON or XML.</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80</a:t>
            </a:fld>
            <a:endParaRPr lang="en-US" dirty="0"/>
          </a:p>
        </p:txBody>
      </p:sp>
    </p:spTree>
    <p:extLst>
      <p:ext uri="{BB962C8B-B14F-4D97-AF65-F5344CB8AC3E}">
        <p14:creationId xmlns:p14="http://schemas.microsoft.com/office/powerpoint/2010/main" val="2762605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81</a:t>
            </a:fld>
            <a:endParaRPr lang="en-US" dirty="0"/>
          </a:p>
        </p:txBody>
      </p:sp>
    </p:spTree>
    <p:extLst>
      <p:ext uri="{BB962C8B-B14F-4D97-AF65-F5344CB8AC3E}">
        <p14:creationId xmlns:p14="http://schemas.microsoft.com/office/powerpoint/2010/main" val="4275793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In a sequential or "big-loop" program, other than interrupt handling, events are processed when the program "gets around to it", the cycle time may be non-deterministic and may vary as functions are added, removed and changed. So the performance and responsiveness of your system is dependent upon every change you make to the code, and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ability to meet timing deadlines can be affected by changes unrelated to the function that ultimately fails.</a:t>
            </a:r>
          </a:p>
          <a:p>
            <a:pPr fontAlgn="base"/>
            <a:r>
              <a:rPr lang="en-US" sz="1200" kern="1200" dirty="0">
                <a:solidFill>
                  <a:schemeClr val="tx1"/>
                </a:solidFill>
                <a:effectLst/>
                <a:latin typeface="Arial" charset="0"/>
                <a:ea typeface="+mn-ea"/>
                <a:cs typeface="+mn-cs"/>
              </a:rPr>
              <a:t>By using pre-emptive priority based scheduling an RTOS can respond deterministically to events so changes in processing time of one task need not affect other tasks of higher priority.</a:t>
            </a:r>
          </a:p>
          <a:p>
            <a:pPr fontAlgn="base"/>
            <a:r>
              <a:rPr lang="en-US" sz="1200" kern="1200" dirty="0">
                <a:solidFill>
                  <a:schemeClr val="tx1"/>
                </a:solidFill>
                <a:effectLst/>
                <a:latin typeface="Arial" charset="0"/>
                <a:ea typeface="+mn-ea"/>
                <a:cs typeface="+mn-cs"/>
              </a:rPr>
              <a:t>Beyond the deterministic response, the ability to separate functionality into threads of execution, makes each of these threads simpler and less co-dependent. Instead of one "big loop" handling everything, you have many independent specialist loops that are easier to test and develop and easier to add, remove and re-use to change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functionality of your system. </a:t>
            </a:r>
          </a:p>
          <a:p>
            <a:pPr fontAlgn="base"/>
            <a:r>
              <a:rPr lang="en-US" sz="1200" kern="1200" dirty="0">
                <a:solidFill>
                  <a:schemeClr val="tx1"/>
                </a:solidFill>
                <a:effectLst/>
                <a:latin typeface="Arial" charset="0"/>
                <a:ea typeface="+mn-ea"/>
                <a:cs typeface="+mn-cs"/>
              </a:rPr>
              <a:t>Task scheduling – creates illusion</a:t>
            </a:r>
            <a:r>
              <a:rPr lang="en-US" sz="1200" kern="1200" baseline="0" dirty="0">
                <a:solidFill>
                  <a:schemeClr val="tx1"/>
                </a:solidFill>
                <a:effectLst/>
                <a:latin typeface="Arial" charset="0"/>
                <a:ea typeface="+mn-ea"/>
                <a:cs typeface="+mn-cs"/>
              </a:rPr>
              <a:t> that all tasks are running simultaneously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82</a:t>
            </a:fld>
            <a:endParaRPr lang="en-US" dirty="0"/>
          </a:p>
        </p:txBody>
      </p:sp>
    </p:spTree>
    <p:extLst>
      <p:ext uri="{BB962C8B-B14F-4D97-AF65-F5344CB8AC3E}">
        <p14:creationId xmlns:p14="http://schemas.microsoft.com/office/powerpoint/2010/main" val="1423009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4" charset="0"/>
              </a:rPr>
              <a:t>This same sort of flexibility extends to RTOS support.  In an RTOS environment, instead of having a single main loop, the configuration will have multiple “</a:t>
            </a:r>
            <a:r>
              <a:rPr lang="en-US" dirty="0" err="1">
                <a:latin typeface="Arial" pitchFamily="34" charset="0"/>
              </a:rPr>
              <a:t>deamon</a:t>
            </a:r>
            <a:r>
              <a:rPr lang="en-US" dirty="0">
                <a:latin typeface="Arial" pitchFamily="34" charset="0"/>
              </a:rPr>
              <a:t>” threads, each with its own loop.  Most of the time, you will still want drivers to be interrupt driven.  Interrupts usually support the best real-time response latency and hardware usually provides mechanisms for setting interrupt priorities.  And, an RTOS usually provides the ability to prioritize the threads that would otherwise be polled.  Show difference on OSAL calls</a:t>
            </a:r>
          </a:p>
          <a:p>
            <a:pPr eaLnBrk="1" hangingPunct="1"/>
            <a:endParaRPr lang="en-US" dirty="0">
              <a:latin typeface="Arial" pitchFamily="34" charset="0"/>
            </a:endParaRPr>
          </a:p>
          <a:p>
            <a:pPr eaLnBrk="1" hangingPunct="1"/>
            <a:r>
              <a:rPr lang="en-US" dirty="0">
                <a:latin typeface="Arial" pitchFamily="34" charset="0"/>
              </a:rPr>
              <a:t>But, to support this, Microchip’s next generation libraries must be RTOS safe.  That is made possible by the Operating System Abstraction Layer (OSAL).</a:t>
            </a:r>
          </a:p>
          <a:p>
            <a:pPr eaLnBrk="1" hangingPunct="1"/>
            <a:r>
              <a:rPr lang="en-US" dirty="0">
                <a:latin typeface="Arial" pitchFamily="34" charset="0"/>
              </a:rPr>
              <a:t>In the coming</a:t>
            </a:r>
            <a:r>
              <a:rPr lang="en-US" baseline="0" dirty="0">
                <a:latin typeface="Arial" pitchFamily="34" charset="0"/>
              </a:rPr>
              <a:t> slides, l</a:t>
            </a:r>
            <a:r>
              <a:rPr lang="en-US" dirty="0">
                <a:latin typeface="Arial" pitchFamily="34" charset="0"/>
              </a:rPr>
              <a:t>et</a:t>
            </a:r>
            <a:r>
              <a:rPr lang="en-US" baseline="0" dirty="0">
                <a:latin typeface="Arial" pitchFamily="34" charset="0"/>
              </a:rPr>
              <a:t> us look at how harmony drivers are written for interrupt and thread safety. But before that let us see why it is necessary to safeguard interrupts and threads against simultaneous access.</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83</a:t>
            </a:fld>
            <a:endParaRPr lang="en-US" dirty="0"/>
          </a:p>
        </p:txBody>
      </p:sp>
    </p:spTree>
    <p:extLst>
      <p:ext uri="{BB962C8B-B14F-4D97-AF65-F5344CB8AC3E}">
        <p14:creationId xmlns:p14="http://schemas.microsoft.com/office/powerpoint/2010/main" val="3513144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a:latin typeface="Arial" pitchFamily="34" charset="0"/>
              </a:rPr>
              <a:t>This slide shows an example of what a simple system might look like.  Notice the the consistent “main” function from before.   The first thing “main” does is call “SYS_Initialize” to initialize the clock, the board (via BSP_Initialize()), all modules in the system (here, just the USART and timer drivers and a timer system service), and the application.  Then, “main” drops into the system-wide “super loop”, repeatedly calling “SYS_Tasks” which in turn calls the “Tasks” functions for each module and the application.  This keeps the system running and is part of a system configuration (so it can be different from configuration to configuration, which we will explore in more detail later).</a:t>
            </a:r>
          </a:p>
        </p:txBody>
      </p:sp>
      <p:sp>
        <p:nvSpPr>
          <p:cNvPr id="4" name="Header Placeholder 3"/>
          <p:cNvSpPr>
            <a:spLocks noGrp="1"/>
          </p:cNvSpPr>
          <p:nvPr>
            <p:ph type="hdr" sz="quarter"/>
          </p:nvPr>
        </p:nvSpPr>
        <p:spPr/>
        <p:txBody>
          <a:bodyPr/>
          <a:lstStyle/>
          <a:p>
            <a:pPr>
              <a:defRPr/>
            </a:pPr>
            <a:r>
              <a:rPr lang="en-US" dirty="0"/>
              <a:t>17XX: Class Title</a:t>
            </a:r>
          </a:p>
        </p:txBody>
      </p:sp>
      <p:sp>
        <p:nvSpPr>
          <p:cNvPr id="5" name="Slide Number Placeholder 4"/>
          <p:cNvSpPr>
            <a:spLocks noGrp="1"/>
          </p:cNvSpPr>
          <p:nvPr>
            <p:ph type="sldNum" sz="quarter" idx="5"/>
          </p:nvPr>
        </p:nvSpPr>
        <p:spPr/>
        <p:txBody>
          <a:bodyPr/>
          <a:lstStyle/>
          <a:p>
            <a:pPr>
              <a:defRPr/>
            </a:pPr>
            <a:fld id="{C96AC985-BFF1-46AD-B018-907B69ADF598}" type="slidenum">
              <a:rPr lang="en-US" smtClean="0"/>
              <a:pPr>
                <a:defRPr/>
              </a:pPr>
              <a:t>87</a:t>
            </a:fld>
            <a:endParaRPr lang="en-US" dirty="0"/>
          </a:p>
        </p:txBody>
      </p:sp>
    </p:spTree>
    <p:extLst>
      <p:ext uri="{BB962C8B-B14F-4D97-AF65-F5344CB8AC3E}">
        <p14:creationId xmlns:p14="http://schemas.microsoft.com/office/powerpoint/2010/main" val="224236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‹Nr.›</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Class Number +</a:t>
            </a:r>
            <a:r>
              <a:rPr lang="en-US" sz="800" b="0" baseline="0" dirty="0">
                <a:solidFill>
                  <a:schemeClr val="bg1"/>
                </a:solidFill>
              </a:rPr>
              <a:t> Prefix</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‹Nr.›</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6.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7.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file:///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8.xml"/><Relationship Id="rId11" Type="http://schemas.openxmlformats.org/officeDocument/2006/relationships/hyperlink" Target="file:///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file:///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4.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5.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6.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7.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6.xml"/><Relationship Id="rId7"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1.png"/><Relationship Id="rId5" Type="http://schemas.openxmlformats.org/officeDocument/2006/relationships/oleObject" Target="../embeddings/oleObject41.bin"/><Relationship Id="rId4" Type="http://schemas.openxmlformats.org/officeDocument/2006/relationships/image" Target="../media/image22.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sv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2.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45.bin"/><Relationship Id="rId5" Type="http://schemas.openxmlformats.org/officeDocument/2006/relationships/image" Target="../media/image62.emf"/><Relationship Id="rId4" Type="http://schemas.openxmlformats.org/officeDocument/2006/relationships/oleObject" Target="../embeddings/oleObject44.bin"/></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5.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a:t>23075 </a:t>
            </a:r>
            <a:r>
              <a:rPr lang="en-US" dirty="0"/>
              <a:t>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105"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29"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53"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77"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201"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253"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254"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255"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256"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257"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a:t>
            </a:r>
            <a:r>
              <a:rPr lang="en-GB" sz="2800" b="0" dirty="0" err="1"/>
              <a:t>enviroment</a:t>
            </a:r>
            <a:r>
              <a:rPr lang="en-GB" sz="2800" b="0" dirty="0"/>
              <a: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31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31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31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31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31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31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31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31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32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32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301"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302"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303"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304"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305"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4686150" y="6102653"/>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1100266" y="3062964"/>
          <a:ext cx="1566654" cy="467526"/>
        </p:xfrm>
        <a:graphic>
          <a:graphicData uri="http://schemas.openxmlformats.org/presentationml/2006/ole">
            <mc:AlternateContent xmlns:mc="http://schemas.openxmlformats.org/markup-compatibility/2006">
              <mc:Choice xmlns:v="urn:schemas-microsoft-com:vml" Requires="v">
                <p:oleObj spid="_x0000_s12311" name="Photo Editor Photo" r:id="rId5" imgW="6668431" imgH="1980952" progId="">
                  <p:embed/>
                </p:oleObj>
              </mc:Choice>
              <mc:Fallback>
                <p:oleObj name="Photo Editor Photo" r:id="rId5" imgW="6668431" imgH="1980952"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266" y="3062964"/>
                        <a:ext cx="1566654" cy="467526"/>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nvGraphicFramePr>
        <p:xfrm>
          <a:off x="2906567" y="3062964"/>
          <a:ext cx="1566654" cy="467526"/>
        </p:xfrm>
        <a:graphic>
          <a:graphicData uri="http://schemas.openxmlformats.org/presentationml/2006/ole">
            <mc:AlternateContent xmlns:mc="http://schemas.openxmlformats.org/markup-compatibility/2006">
              <mc:Choice xmlns:v="urn:schemas-microsoft-com:vml" Requires="v">
                <p:oleObj spid="_x0000_s12312" name="Photo Editor Photo" r:id="rId7" imgW="6668431" imgH="1980952" progId="">
                  <p:embed/>
                </p:oleObj>
              </mc:Choice>
              <mc:Fallback>
                <p:oleObj name="Photo Editor Photo" r:id="rId7" imgW="6668431" imgH="1980952"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567" y="3062964"/>
                        <a:ext cx="1566654" cy="46752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4698141" y="3062964"/>
          <a:ext cx="1566654" cy="467526"/>
        </p:xfrm>
        <a:graphic>
          <a:graphicData uri="http://schemas.openxmlformats.org/presentationml/2006/ole">
            <mc:AlternateContent xmlns:mc="http://schemas.openxmlformats.org/markup-compatibility/2006">
              <mc:Choice xmlns:v="urn:schemas-microsoft-com:vml" Requires="v">
                <p:oleObj spid="_x0000_s12313" name="Photo Editor Photo" r:id="rId8" imgW="6668431" imgH="1980952" progId="">
                  <p:embed/>
                </p:oleObj>
              </mc:Choice>
              <mc:Fallback>
                <p:oleObj name="Photo Editor Photo" r:id="rId8" imgW="6668431" imgH="1980952" progId="">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141" y="3062964"/>
                        <a:ext cx="1566654" cy="467526"/>
                      </a:xfrm>
                      <a:prstGeom prst="rect">
                        <a:avLst/>
                      </a:prstGeom>
                      <a:noFill/>
                      <a:ln>
                        <a:noFill/>
                      </a:ln>
                      <a:effectLst/>
                    </p:spPr>
                  </p:pic>
                </p:oleObj>
              </mc:Fallback>
            </mc:AlternateContent>
          </a:graphicData>
        </a:graphic>
      </p:graphicFrame>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Creating a new project</a:t>
            </a:r>
          </a:p>
          <a:p>
            <a:pPr lvl="1"/>
            <a:r>
              <a:rPr lang="en-US" sz="2000" dirty="0"/>
              <a:t>Stack 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Application Integration</a:t>
            </a:r>
          </a:p>
          <a:p>
            <a:pPr lvl="1"/>
            <a:r>
              <a:rPr lang="en-US" sz="2000" dirty="0"/>
              <a:t>Porting the Harmony Project to custom hardware</a:t>
            </a:r>
            <a:endParaRPr lang="en-US" sz="4000" dirty="0"/>
          </a:p>
        </p:txBody>
      </p:sp>
    </p:spTree>
    <p:custDataLst>
      <p:tags r:id="rId1"/>
    </p:custDataLst>
    <p:extLst>
      <p:ext uri="{BB962C8B-B14F-4D97-AF65-F5344CB8AC3E}">
        <p14:creationId xmlns:p14="http://schemas.microsoft.com/office/powerpoint/2010/main" val="3806395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DAA5A43-5D34-4228-ACB0-12A65739264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
        <p:nvSpPr>
          <p:cNvPr id="45" name="TextBox 44">
            <a:extLst>
              <a:ext uri="{FF2B5EF4-FFF2-40B4-BE49-F238E27FC236}">
                <a16:creationId xmlns:a16="http://schemas.microsoft.com/office/drawing/2014/main" id="{DC7D3F10-499D-4A14-B1DF-B3EFCC0163FF}"/>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MHC Git</a:t>
            </a:r>
            <a:endParaRPr lang="en-GB" dirty="0"/>
          </a:p>
        </p:txBody>
      </p:sp>
      <p:sp>
        <p:nvSpPr>
          <p:cNvPr id="19" name="TextBox 18">
            <a:extLst>
              <a:ext uri="{FF2B5EF4-FFF2-40B4-BE49-F238E27FC236}">
                <a16:creationId xmlns:a16="http://schemas.microsoft.com/office/drawing/2014/main" id="{D4546B7D-1C5C-4064-A522-0280313DCD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pic>
        <p:nvPicPr>
          <p:cNvPr id="3" name="Picture 2">
            <a:extLst>
              <a:ext uri="{FF2B5EF4-FFF2-40B4-BE49-F238E27FC236}">
                <a16:creationId xmlns:a16="http://schemas.microsoft.com/office/drawing/2014/main" id="{529BA338-0BA7-4281-90D2-18E2A8BE5ABB}"/>
              </a:ext>
            </a:extLst>
          </p:cNvPr>
          <p:cNvPicPr>
            <a:picLocks noChangeAspect="1"/>
          </p:cNvPicPr>
          <p:nvPr/>
        </p:nvPicPr>
        <p:blipFill>
          <a:blip r:embed="rId2"/>
          <a:stretch>
            <a:fillRect/>
          </a:stretch>
        </p:blipFill>
        <p:spPr>
          <a:xfrm>
            <a:off x="257189" y="1180904"/>
            <a:ext cx="5231072" cy="3848295"/>
          </a:xfrm>
          <a:prstGeom prst="rect">
            <a:avLst/>
          </a:prstGeom>
        </p:spPr>
      </p:pic>
      <p:pic>
        <p:nvPicPr>
          <p:cNvPr id="8" name="Picture 7">
            <a:extLst>
              <a:ext uri="{FF2B5EF4-FFF2-40B4-BE49-F238E27FC236}">
                <a16:creationId xmlns:a16="http://schemas.microsoft.com/office/drawing/2014/main" id="{F3F3C482-FFE9-4B98-A581-41E67587B621}"/>
              </a:ext>
            </a:extLst>
          </p:cNvPr>
          <p:cNvPicPr>
            <a:picLocks noChangeAspect="1"/>
          </p:cNvPicPr>
          <p:nvPr/>
        </p:nvPicPr>
        <p:blipFill>
          <a:blip r:embed="rId3"/>
          <a:stretch>
            <a:fillRect/>
          </a:stretch>
        </p:blipFill>
        <p:spPr>
          <a:xfrm>
            <a:off x="3888694" y="2723068"/>
            <a:ext cx="4913526" cy="3614688"/>
          </a:xfrm>
          <a:prstGeom prst="rect">
            <a:avLst/>
          </a:prstGeom>
        </p:spPr>
      </p:pic>
    </p:spTree>
    <p:extLst>
      <p:ext uri="{BB962C8B-B14F-4D97-AF65-F5344CB8AC3E}">
        <p14:creationId xmlns:p14="http://schemas.microsoft.com/office/powerpoint/2010/main" val="107070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err="1"/>
              <a:t>Harmony</a:t>
            </a:r>
            <a:r>
              <a:rPr lang="de-DE" dirty="0"/>
              <a:t>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9" name="TextBox 18">
            <a:extLst>
              <a:ext uri="{FF2B5EF4-FFF2-40B4-BE49-F238E27FC236}">
                <a16:creationId xmlns:a16="http://schemas.microsoft.com/office/drawing/2014/main" id="{D4546B7D-1C5C-4064-A522-0280313DCD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66804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err="1"/>
              <a:t>Harmony</a:t>
            </a:r>
            <a:r>
              <a:rPr lang="de-DE" dirty="0"/>
              <a:t>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10" name="TextBox 9">
            <a:extLst>
              <a:ext uri="{FF2B5EF4-FFF2-40B4-BE49-F238E27FC236}">
                <a16:creationId xmlns:a16="http://schemas.microsoft.com/office/drawing/2014/main" id="{E5792BAC-AF0F-4F6D-A6A7-8A4754B27CBC}"/>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56266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061"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062"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063"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064"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065"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8" name="TextBox 7">
            <a:extLst>
              <a:ext uri="{FF2B5EF4-FFF2-40B4-BE49-F238E27FC236}">
                <a16:creationId xmlns:a16="http://schemas.microsoft.com/office/drawing/2014/main" id="{E0F4E2D3-85D6-46F0-A4BE-71A9E417D5E5}"/>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4202837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
        <p:nvSpPr>
          <p:cNvPr id="21" name="TextBox 20">
            <a:extLst>
              <a:ext uri="{FF2B5EF4-FFF2-40B4-BE49-F238E27FC236}">
                <a16:creationId xmlns:a16="http://schemas.microsoft.com/office/drawing/2014/main" id="{E6B6D3C8-C320-4B69-B61B-15B1786ED4B1}"/>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113571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
        <p:nvSpPr>
          <p:cNvPr id="5" name="TextBox 4">
            <a:extLst>
              <a:ext uri="{FF2B5EF4-FFF2-40B4-BE49-F238E27FC236}">
                <a16:creationId xmlns:a16="http://schemas.microsoft.com/office/drawing/2014/main" id="{D1C5E09D-2E87-47E5-A759-D5D9B4DACAD2}"/>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1502184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2529000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1996873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01540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747169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353943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Lab1</a:t>
            </a:r>
          </a:p>
          <a:p>
            <a:endParaRPr lang="de-DE" sz="3200" dirty="0"/>
          </a:p>
          <a:p>
            <a:r>
              <a:rPr lang="de-DE" sz="3200" b="1" dirty="0"/>
              <a:t>A </a:t>
            </a:r>
            <a:r>
              <a:rPr lang="de-DE" sz="3200" b="1" dirty="0" err="1"/>
              <a:t>walk</a:t>
            </a:r>
            <a:r>
              <a:rPr lang="de-DE" sz="3200" b="1" dirty="0"/>
              <a:t> </a:t>
            </a:r>
            <a:r>
              <a:rPr lang="de-DE" sz="3200" b="1" dirty="0" err="1"/>
              <a:t>through</a:t>
            </a:r>
            <a:r>
              <a:rPr lang="de-DE" sz="3200" b="1" dirty="0"/>
              <a:t> an </a:t>
            </a:r>
            <a:r>
              <a:rPr lang="de-DE" sz="3200" b="1" dirty="0" err="1"/>
              <a:t>existing</a:t>
            </a:r>
            <a:r>
              <a:rPr lang="de-DE" sz="3200" b="1" dirty="0"/>
              <a:t> TCP </a:t>
            </a:r>
            <a:r>
              <a:rPr lang="de-DE" sz="3200" b="1" dirty="0" err="1"/>
              <a:t>Application</a:t>
            </a:r>
            <a:r>
              <a:rPr lang="de-DE" sz="3200" b="1" dirty="0"/>
              <a:t>,</a:t>
            </a:r>
          </a:p>
          <a:p>
            <a:r>
              <a:rPr lang="de-DE" sz="3200" b="1" dirty="0" err="1"/>
              <a:t>adding</a:t>
            </a:r>
            <a:r>
              <a:rPr lang="de-DE" sz="3200" b="1" dirty="0"/>
              <a:t> </a:t>
            </a:r>
            <a:r>
              <a:rPr lang="de-DE" sz="3200" b="1" dirty="0" err="1"/>
              <a:t>some</a:t>
            </a:r>
            <a:r>
              <a:rPr lang="de-DE" sz="3200" b="1" dirty="0"/>
              <a:t> </a:t>
            </a:r>
            <a:r>
              <a:rPr lang="de-DE" sz="3200" b="1" dirty="0" err="1"/>
              <a:t>changes</a:t>
            </a:r>
            <a:r>
              <a:rPr lang="de-DE" sz="3200" b="1" dirty="0"/>
              <a:t> </a:t>
            </a:r>
            <a:r>
              <a:rPr lang="de-DE" sz="3200" b="1" dirty="0" err="1"/>
              <a:t>with</a:t>
            </a:r>
            <a:r>
              <a:rPr lang="de-DE" sz="3200" b="1" dirty="0"/>
              <a:t> </a:t>
            </a:r>
          </a:p>
          <a:p>
            <a:r>
              <a:rPr lang="de-DE" sz="3200" b="1" dirty="0" err="1"/>
              <a:t>Microchip</a:t>
            </a:r>
            <a:r>
              <a:rPr lang="de-DE" sz="3200" b="1" dirty="0"/>
              <a:t> </a:t>
            </a:r>
            <a:r>
              <a:rPr lang="de-DE" sz="3200" b="1" dirty="0" err="1"/>
              <a:t>Harmony</a:t>
            </a:r>
            <a:r>
              <a:rPr lang="de-DE" sz="3200" b="1" dirty="0"/>
              <a:t> </a:t>
            </a:r>
            <a:r>
              <a:rPr lang="de-DE" sz="3200" b="1" dirty="0" err="1"/>
              <a:t>Configurator</a:t>
            </a:r>
            <a:endParaRPr lang="de-DE" sz="3200" b="1" dirty="0"/>
          </a:p>
          <a:p>
            <a:r>
              <a:rPr lang="de-DE" sz="3200" dirty="0" err="1"/>
              <a:t>And</a:t>
            </a:r>
            <a:r>
              <a:rPr lang="de-DE" sz="3200" dirty="0"/>
              <a:t> </a:t>
            </a:r>
            <a:r>
              <a:rPr lang="de-DE" sz="3200" dirty="0" err="1"/>
              <a:t>playing</a:t>
            </a:r>
            <a:r>
              <a:rPr lang="de-DE" sz="3200" dirty="0"/>
              <a:t> </a:t>
            </a:r>
            <a:r>
              <a:rPr lang="de-DE" sz="3200" dirty="0" err="1"/>
              <a:t>with</a:t>
            </a:r>
            <a:r>
              <a:rPr lang="de-DE" sz="3200" dirty="0"/>
              <a:t> </a:t>
            </a:r>
            <a:r>
              <a:rPr lang="de-DE" sz="3200" dirty="0" err="1"/>
              <a:t>the</a:t>
            </a:r>
            <a:r>
              <a:rPr lang="de-DE" sz="3200" dirty="0"/>
              <a:t> </a:t>
            </a:r>
            <a:r>
              <a:rPr lang="de-DE" sz="3200" dirty="0" err="1"/>
              <a:t>tools</a:t>
            </a:r>
            <a:r>
              <a:rPr lang="de-DE" sz="3200" dirty="0"/>
              <a:t> </a:t>
            </a:r>
            <a:endParaRPr lang="en-GB" sz="3200" b="1" dirty="0"/>
          </a:p>
        </p:txBody>
      </p:sp>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360100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BERKELEY MODULE</a:t>
            </a:r>
          </a:p>
        </p:txBody>
      </p:sp>
      <p:sp>
        <p:nvSpPr>
          <p:cNvPr id="8" name="Text Placeholder 7"/>
          <p:cNvSpPr>
            <a:spLocks noGrp="1"/>
          </p:cNvSpPr>
          <p:nvPr>
            <p:ph type="body" idx="1"/>
          </p:nvPr>
        </p:nvSpPr>
        <p:spPr/>
        <p:txBody>
          <a:bodyPr/>
          <a:lstStyle/>
          <a:p>
            <a:r>
              <a:rPr lang="en-US" dirty="0"/>
              <a:t>Using the </a:t>
            </a:r>
            <a:r>
              <a:rPr lang="en-US" dirty="0" err="1"/>
              <a:t>MPLAB</a:t>
            </a:r>
            <a:r>
              <a:rPr lang="en-US" baseline="30000" dirty="0"/>
              <a:t>®</a:t>
            </a:r>
            <a:r>
              <a:rPr lang="en-US" dirty="0"/>
              <a:t> Harmony TCP/IP Stack</a:t>
            </a:r>
          </a:p>
        </p:txBody>
      </p:sp>
    </p:spTree>
    <p:extLst>
      <p:ext uri="{BB962C8B-B14F-4D97-AF65-F5344CB8AC3E}">
        <p14:creationId xmlns:p14="http://schemas.microsoft.com/office/powerpoint/2010/main" val="2257954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APIs</a:t>
            </a:r>
          </a:p>
        </p:txBody>
      </p:sp>
      <p:graphicFrame>
        <p:nvGraphicFramePr>
          <p:cNvPr id="6" name="Content Placeholder 5"/>
          <p:cNvGraphicFramePr>
            <a:graphicFrameLocks noGrp="1"/>
          </p:cNvGraphicFramePr>
          <p:nvPr>
            <p:ph idx="1"/>
            <p:extLst/>
          </p:nvPr>
        </p:nvGraphicFramePr>
        <p:xfrm>
          <a:off x="228600" y="1524000"/>
          <a:ext cx="8762999" cy="3754120"/>
        </p:xfrm>
        <a:graphic>
          <a:graphicData uri="http://schemas.openxmlformats.org/drawingml/2006/table">
            <a:tbl>
              <a:tblPr firstRow="1" bandRow="1">
                <a:tableStyleId>{5C22544A-7EE6-4342-B048-85BDC9FD1C3A}</a:tableStyleId>
              </a:tblPr>
              <a:tblGrid>
                <a:gridCol w="1634706">
                  <a:extLst>
                    <a:ext uri="{9D8B030D-6E8A-4147-A177-3AD203B41FA5}">
                      <a16:colId xmlns:a16="http://schemas.microsoft.com/office/drawing/2014/main" val="20000"/>
                    </a:ext>
                  </a:extLst>
                </a:gridCol>
                <a:gridCol w="1595886">
                  <a:extLst>
                    <a:ext uri="{9D8B030D-6E8A-4147-A177-3AD203B41FA5}">
                      <a16:colId xmlns:a16="http://schemas.microsoft.com/office/drawing/2014/main" val="20001"/>
                    </a:ext>
                  </a:extLst>
                </a:gridCol>
                <a:gridCol w="5532407">
                  <a:extLst>
                    <a:ext uri="{9D8B030D-6E8A-4147-A177-3AD203B41FA5}">
                      <a16:colId xmlns:a16="http://schemas.microsoft.com/office/drawing/2014/main" val="20002"/>
                    </a:ext>
                  </a:extLst>
                </a:gridCol>
              </a:tblGrid>
              <a:tr h="370840">
                <a:tc>
                  <a:txBody>
                    <a:bodyPr/>
                    <a:lstStyle/>
                    <a:p>
                      <a:r>
                        <a:rPr lang="en-AU" dirty="0"/>
                        <a:t>API Name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Host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Description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extLst>
                  <a:ext uri="{0D108BD9-81ED-4DB2-BD59-A6C34878D82A}">
                    <a16:rowId xmlns:a16="http://schemas.microsoft.com/office/drawing/2014/main" val="10000"/>
                  </a:ext>
                </a:extLst>
              </a:tr>
              <a:tr h="370840">
                <a:tc>
                  <a:txBody>
                    <a:bodyPr/>
                    <a:lstStyle/>
                    <a:p>
                      <a:r>
                        <a:rPr lang="en-AU" b="1" dirty="0">
                          <a:latin typeface="Consolas" panose="020B0609020204030204" pitchFamily="49" charset="0"/>
                        </a:rPr>
                        <a:t>socket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Creates a new BSD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370840">
                <a:tc>
                  <a:txBody>
                    <a:bodyPr/>
                    <a:lstStyle/>
                    <a:p>
                      <a:r>
                        <a:rPr lang="en-AU" b="1" dirty="0">
                          <a:latin typeface="Consolas" panose="020B0609020204030204" pitchFamily="49" charset="0"/>
                        </a:rPr>
                        <a:t>bind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local address of the communication endpoint.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370840">
                <a:tc>
                  <a:txBody>
                    <a:bodyPr/>
                    <a:lstStyle/>
                    <a:p>
                      <a:r>
                        <a:rPr lang="en-AU" b="1" dirty="0">
                          <a:latin typeface="Consolas" panose="020B0609020204030204" pitchFamily="49" charset="0"/>
                        </a:rPr>
                        <a:t>connect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address of the peer communications endpoint,</a:t>
                      </a:r>
                      <a:r>
                        <a:rPr lang="en-AU" sz="1600" baseline="0" dirty="0">
                          <a:effectLst/>
                        </a:rPr>
                        <a:t> and establishes a connection between the end points.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370840">
                <a:tc>
                  <a:txBody>
                    <a:bodyPr/>
                    <a:lstStyle/>
                    <a:p>
                      <a:r>
                        <a:rPr lang="en-AU" b="1" dirty="0">
                          <a:latin typeface="Consolas" panose="020B0609020204030204" pitchFamily="49" charset="0"/>
                        </a:rPr>
                        <a:t>listen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Sets the specified socket in a listen mode</a:t>
                      </a:r>
                      <a:r>
                        <a:rPr lang="en-AU" sz="1600" baseline="0" dirty="0">
                          <a:effectLst/>
                        </a:rPr>
                        <a:t> and </a:t>
                      </a:r>
                      <a:r>
                        <a:rPr lang="en-AU" sz="1600" dirty="0">
                          <a:effectLst/>
                        </a:rPr>
                        <a:t>ready to accept connection requests.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4"/>
                  </a:ext>
                </a:extLst>
              </a:tr>
              <a:tr h="370840">
                <a:tc>
                  <a:txBody>
                    <a:bodyPr/>
                    <a:lstStyle/>
                    <a:p>
                      <a:r>
                        <a:rPr lang="en-AU" sz="1800" b="1" kern="1200" dirty="0">
                          <a:solidFill>
                            <a:schemeClr val="dk1"/>
                          </a:solidFill>
                          <a:effectLst/>
                          <a:latin typeface="+mn-lt"/>
                          <a:ea typeface="+mn-ea"/>
                          <a:cs typeface="+mn-cs"/>
                        </a:rPr>
                        <a:t>accept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Accept connection requests queued for a listening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5"/>
                  </a:ext>
                </a:extLst>
              </a:tr>
              <a:tr h="370840">
                <a:tc>
                  <a:txBody>
                    <a:bodyPr/>
                    <a:lstStyle/>
                    <a:p>
                      <a:r>
                        <a:rPr lang="en-AU" b="1" dirty="0">
                          <a:latin typeface="Consolas" panose="020B0609020204030204" pitchFamily="49" charset="0"/>
                        </a:rPr>
                        <a:t>send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Send outgoing data on an already connected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6"/>
                  </a:ext>
                </a:extLst>
              </a:tr>
              <a:tr h="370840">
                <a:tc>
                  <a:txBody>
                    <a:bodyPr/>
                    <a:lstStyle/>
                    <a:p>
                      <a:r>
                        <a:rPr lang="en-AU" b="1" dirty="0" err="1">
                          <a:latin typeface="Consolas" panose="020B0609020204030204" pitchFamily="49" charset="0"/>
                        </a:rPr>
                        <a:t>recv</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Receive incoming data that has been queued for a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7"/>
                  </a:ext>
                </a:extLst>
              </a:tr>
              <a:tr h="370840">
                <a:tc>
                  <a:txBody>
                    <a:bodyPr/>
                    <a:lstStyle/>
                    <a:p>
                      <a:r>
                        <a:rPr lang="en-AU" b="1" dirty="0" err="1">
                          <a:latin typeface="Consolas" panose="020B0609020204030204" pitchFamily="49" charset="0"/>
                        </a:rPr>
                        <a:t>closesocket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Closes an existing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99018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BSD Socket Application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89" y="1524000"/>
            <a:ext cx="8263621" cy="4953000"/>
          </a:xfrm>
        </p:spPr>
      </p:pic>
    </p:spTree>
    <p:extLst>
      <p:ext uri="{BB962C8B-B14F-4D97-AF65-F5344CB8AC3E}">
        <p14:creationId xmlns:p14="http://schemas.microsoft.com/office/powerpoint/2010/main" val="2847683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Tips</a:t>
            </a:r>
          </a:p>
        </p:txBody>
      </p:sp>
      <p:sp>
        <p:nvSpPr>
          <p:cNvPr id="3" name="Content Placeholder 2"/>
          <p:cNvSpPr>
            <a:spLocks noGrp="1"/>
          </p:cNvSpPr>
          <p:nvPr>
            <p:ph idx="1"/>
          </p:nvPr>
        </p:nvSpPr>
        <p:spPr/>
        <p:txBody>
          <a:bodyPr/>
          <a:lstStyle/>
          <a:p>
            <a:r>
              <a:rPr lang="en-AU" sz="2800" b="0" dirty="0"/>
              <a:t>The Berkeley APIs available in the Harmony Framework can only operate in non-blocking mode.</a:t>
            </a:r>
          </a:p>
          <a:p>
            <a:r>
              <a:rPr lang="en-AU" sz="2800" b="0" dirty="0"/>
              <a:t>TCP/IP Applications using Berkeley Module APIs should be implemented using a non-blocking state machine.</a:t>
            </a:r>
          </a:p>
          <a:p>
            <a:r>
              <a:rPr lang="en-AU" sz="2800" b="0" dirty="0"/>
              <a:t>Example application source code can be found in the </a:t>
            </a:r>
            <a:r>
              <a:rPr lang="en-AU" sz="2800" b="0" dirty="0" err="1"/>
              <a:t>app.c</a:t>
            </a:r>
            <a:r>
              <a:rPr lang="en-AU" sz="2800" b="0" dirty="0"/>
              <a:t> file in the following Harmony TCP/IP Demonstration Projects:</a:t>
            </a:r>
          </a:p>
          <a:p>
            <a:pPr lvl="2"/>
            <a:r>
              <a:rPr lang="en-AU" sz="2400" i="1" dirty="0" err="1"/>
              <a:t>berkeley_tcp_client</a:t>
            </a:r>
            <a:r>
              <a:rPr lang="en-AU" sz="2400" i="1" dirty="0"/>
              <a:t> </a:t>
            </a:r>
          </a:p>
          <a:p>
            <a:pPr lvl="2"/>
            <a:r>
              <a:rPr lang="en-AU" sz="2400" i="1" dirty="0" err="1"/>
              <a:t>berkeley_tcp_server</a:t>
            </a:r>
            <a:endParaRPr lang="en-AU" sz="2400" i="1" dirty="0"/>
          </a:p>
          <a:p>
            <a:pPr lvl="2"/>
            <a:r>
              <a:rPr lang="en-AU" sz="2400" i="1" dirty="0" err="1"/>
              <a:t>berkeley_udp_client</a:t>
            </a:r>
            <a:endParaRPr lang="en-AU" sz="2400" i="1" dirty="0"/>
          </a:p>
          <a:p>
            <a:pPr lvl="2"/>
            <a:r>
              <a:rPr lang="en-AU" sz="2400" i="1" dirty="0" err="1"/>
              <a:t>berkeley_udp_server</a:t>
            </a:r>
            <a:endParaRPr lang="en-AU" sz="2400" i="1" dirty="0"/>
          </a:p>
          <a:p>
            <a:pPr lvl="2"/>
            <a:endParaRPr lang="en-AU" dirty="0"/>
          </a:p>
        </p:txBody>
      </p:sp>
    </p:spTree>
    <p:extLst>
      <p:ext uri="{BB962C8B-B14F-4D97-AF65-F5344CB8AC3E}">
        <p14:creationId xmlns:p14="http://schemas.microsoft.com/office/powerpoint/2010/main" val="3143063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2062103"/>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Lab2</a:t>
            </a:r>
          </a:p>
          <a:p>
            <a:endParaRPr lang="de-DE" sz="3200" dirty="0"/>
          </a:p>
          <a:p>
            <a:r>
              <a:rPr lang="de-DE" sz="3200" b="1" dirty="0"/>
              <a:t>A </a:t>
            </a:r>
            <a:r>
              <a:rPr lang="de-DE" sz="3200" b="1" dirty="0" err="1"/>
              <a:t>complete</a:t>
            </a:r>
            <a:r>
              <a:rPr lang="de-DE" sz="3200" b="1" dirty="0"/>
              <a:t> </a:t>
            </a:r>
            <a:r>
              <a:rPr lang="de-DE" sz="3200" b="1" dirty="0" err="1"/>
              <a:t>Vending</a:t>
            </a:r>
            <a:r>
              <a:rPr lang="de-DE" sz="3200" b="1" dirty="0"/>
              <a:t> </a:t>
            </a:r>
            <a:r>
              <a:rPr lang="de-DE" sz="3200" b="1" dirty="0" err="1"/>
              <a:t>Machine</a:t>
            </a:r>
            <a:r>
              <a:rPr lang="de-DE" sz="3200" b="1" dirty="0"/>
              <a:t> </a:t>
            </a:r>
          </a:p>
          <a:p>
            <a:r>
              <a:rPr lang="de-DE" sz="3200" b="1" dirty="0"/>
              <a:t>Service </a:t>
            </a:r>
            <a:r>
              <a:rPr lang="de-DE" sz="3200" b="1" dirty="0" err="1"/>
              <a:t>Application</a:t>
            </a:r>
            <a:r>
              <a:rPr lang="de-DE" sz="3200" b="1" dirty="0"/>
              <a:t>  </a:t>
            </a:r>
            <a:endParaRPr lang="en-GB" sz="3200" b="1" dirty="0"/>
          </a:p>
        </p:txBody>
      </p:sp>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2737448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9C62-7262-40B0-968B-75002FA89F28}"/>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B22EED31-F4EE-4412-A96F-0F358205910E}"/>
              </a:ext>
            </a:extLst>
          </p:cNvPr>
          <p:cNvSpPr>
            <a:spLocks noGrp="1"/>
          </p:cNvSpPr>
          <p:nvPr>
            <p:ph idx="1"/>
          </p:nvPr>
        </p:nvSpPr>
        <p:spPr/>
        <p:txBody>
          <a:bodyPr/>
          <a:lstStyle/>
          <a:p>
            <a:r>
              <a:rPr lang="en-US" dirty="0"/>
              <a:t>Vending Machine</a:t>
            </a:r>
          </a:p>
          <a:p>
            <a:pPr marL="0" indent="0">
              <a:buNone/>
            </a:pPr>
            <a:endParaRPr lang="en-US" dirty="0"/>
          </a:p>
          <a:p>
            <a:r>
              <a:rPr lang="en-US" dirty="0"/>
              <a:t>Libraries to establish communication between a TCP Client and Server </a:t>
            </a:r>
          </a:p>
          <a:p>
            <a:pPr marL="0" indent="0">
              <a:buNone/>
            </a:pPr>
            <a:endParaRPr lang="en-US" dirty="0"/>
          </a:p>
          <a:p>
            <a:r>
              <a:rPr lang="en-US" dirty="0"/>
              <a:t>Dynamic variables and  GET request from an HTTP client handled in Harmony HTTP server </a:t>
            </a:r>
          </a:p>
          <a:p>
            <a:pPr marL="0" indent="0">
              <a:buNone/>
            </a:pPr>
            <a:endParaRPr lang="en-US" dirty="0"/>
          </a:p>
        </p:txBody>
      </p:sp>
    </p:spTree>
    <p:extLst>
      <p:ext uri="{BB962C8B-B14F-4D97-AF65-F5344CB8AC3E}">
        <p14:creationId xmlns:p14="http://schemas.microsoft.com/office/powerpoint/2010/main" val="2702947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A741BC-38C3-4A83-9E33-CA2EF077FCD5}"/>
              </a:ext>
            </a:extLst>
          </p:cNvPr>
          <p:cNvGrpSpPr/>
          <p:nvPr/>
        </p:nvGrpSpPr>
        <p:grpSpPr>
          <a:xfrm>
            <a:off x="838200" y="2185035"/>
            <a:ext cx="3542665" cy="1586865"/>
            <a:chOff x="0" y="266864"/>
            <a:chExt cx="4235759" cy="2036968"/>
          </a:xfrm>
        </p:grpSpPr>
        <p:grpSp>
          <p:nvGrpSpPr>
            <p:cNvPr id="6" name="Group 5">
              <a:extLst>
                <a:ext uri="{FF2B5EF4-FFF2-40B4-BE49-F238E27FC236}">
                  <a16:creationId xmlns:a16="http://schemas.microsoft.com/office/drawing/2014/main" id="{40606D1E-9E5B-444B-B249-843B9255FD0A}"/>
                </a:ext>
              </a:extLst>
            </p:cNvPr>
            <p:cNvGrpSpPr/>
            <p:nvPr/>
          </p:nvGrpSpPr>
          <p:grpSpPr>
            <a:xfrm>
              <a:off x="0" y="475032"/>
              <a:ext cx="4173596" cy="1828800"/>
              <a:chOff x="0" y="475032"/>
              <a:chExt cx="4173596" cy="1828800"/>
            </a:xfrm>
          </p:grpSpPr>
          <p:pic>
            <p:nvPicPr>
              <p:cNvPr id="8" name="Picture 7">
                <a:extLst>
                  <a:ext uri="{FF2B5EF4-FFF2-40B4-BE49-F238E27FC236}">
                    <a16:creationId xmlns:a16="http://schemas.microsoft.com/office/drawing/2014/main" id="{45E47644-F4EA-462D-8DA5-552DF139C53A}"/>
                  </a:ext>
                </a:extLst>
              </p:cNvPr>
              <p:cNvPicPr/>
              <p:nvPr/>
            </p:nvPicPr>
            <p:blipFill>
              <a:blip r:embed="rId2"/>
              <a:stretch>
                <a:fillRect/>
              </a:stretch>
            </p:blipFill>
            <p:spPr>
              <a:xfrm>
                <a:off x="2770881" y="643942"/>
                <a:ext cx="1402715" cy="1398905"/>
              </a:xfrm>
              <a:prstGeom prst="rect">
                <a:avLst/>
              </a:prstGeom>
            </p:spPr>
          </p:pic>
          <p:sp>
            <p:nvSpPr>
              <p:cNvPr id="9" name="Cross 8">
                <a:extLst>
                  <a:ext uri="{FF2B5EF4-FFF2-40B4-BE49-F238E27FC236}">
                    <a16:creationId xmlns:a16="http://schemas.microsoft.com/office/drawing/2014/main" id="{F9D09781-D77C-4400-8805-840C0BD001D5}"/>
                  </a:ext>
                </a:extLst>
              </p:cNvPr>
              <p:cNvSpPr/>
              <p:nvPr/>
            </p:nvSpPr>
            <p:spPr>
              <a:xfrm flipH="1">
                <a:off x="2248088" y="1262432"/>
                <a:ext cx="302260" cy="254000"/>
              </a:xfrm>
              <a:prstGeom prst="plus">
                <a:avLst/>
              </a:prstGeom>
              <a:solidFill>
                <a:schemeClr val="tx1">
                  <a:lumMod val="95000"/>
                  <a:lumOff val="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B5825E2F-43DA-4E9F-9D06-414E1400919F}"/>
                  </a:ext>
                </a:extLst>
              </p:cNvPr>
              <p:cNvPicPr/>
              <p:nvPr/>
            </p:nvPicPr>
            <p:blipFill>
              <a:blip r:embed="rId3"/>
              <a:stretch>
                <a:fillRect/>
              </a:stretch>
            </p:blipFill>
            <p:spPr>
              <a:xfrm>
                <a:off x="0" y="475032"/>
                <a:ext cx="2027555" cy="1828800"/>
              </a:xfrm>
              <a:prstGeom prst="rect">
                <a:avLst/>
              </a:prstGeom>
            </p:spPr>
          </p:pic>
        </p:grpSp>
        <p:sp>
          <p:nvSpPr>
            <p:cNvPr id="7" name="Rectangle 6">
              <a:extLst>
                <a:ext uri="{FF2B5EF4-FFF2-40B4-BE49-F238E27FC236}">
                  <a16:creationId xmlns:a16="http://schemas.microsoft.com/office/drawing/2014/main" id="{05AF2ECA-259B-45E1-8443-731D97D3C25D}"/>
                </a:ext>
              </a:extLst>
            </p:cNvPr>
            <p:cNvSpPr/>
            <p:nvPr/>
          </p:nvSpPr>
          <p:spPr>
            <a:xfrm>
              <a:off x="413058" y="266864"/>
              <a:ext cx="3822701" cy="444773"/>
            </a:xfrm>
            <a:prstGeom prst="rect">
              <a:avLst/>
            </a:prstGeom>
          </p:spPr>
          <p:txBody>
            <a:bodyPr wrap="square">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E70 WEB SERVER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/Vending Machine</a:t>
              </a:r>
              <a:r>
                <a:rPr lang="en-AU" sz="1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70AFE639-F38D-41C4-9FDA-72EC3852C7CE}"/>
              </a:ext>
            </a:extLst>
          </p:cNvPr>
          <p:cNvSpPr>
            <a:spLocks noGrp="1"/>
          </p:cNvSpPr>
          <p:nvPr>
            <p:ph type="title"/>
          </p:nvPr>
        </p:nvSpPr>
        <p:spPr/>
        <p:txBody>
          <a:bodyPr/>
          <a:lstStyle/>
          <a:p>
            <a:r>
              <a:rPr lang="en-US" dirty="0"/>
              <a:t>LAB 2- TASK 1</a:t>
            </a:r>
          </a:p>
        </p:txBody>
      </p:sp>
      <p:sp>
        <p:nvSpPr>
          <p:cNvPr id="3" name="Content Placeholder 2">
            <a:extLst>
              <a:ext uri="{FF2B5EF4-FFF2-40B4-BE49-F238E27FC236}">
                <a16:creationId xmlns:a16="http://schemas.microsoft.com/office/drawing/2014/main" id="{BBAA5A5C-4122-4EB6-99E6-848E190E8612}"/>
              </a:ext>
            </a:extLst>
          </p:cNvPr>
          <p:cNvSpPr>
            <a:spLocks noGrp="1"/>
          </p:cNvSpPr>
          <p:nvPr>
            <p:ph idx="1"/>
          </p:nvPr>
        </p:nvSpPr>
        <p:spPr>
          <a:xfrm>
            <a:off x="304800" y="1295400"/>
            <a:ext cx="8763000" cy="4953000"/>
          </a:xfrm>
        </p:spPr>
        <p:txBody>
          <a:bodyPr/>
          <a:lstStyle/>
          <a:p>
            <a:pPr marL="0" indent="0">
              <a:buNone/>
            </a:pPr>
            <a:r>
              <a:rPr lang="en-US" dirty="0"/>
              <a:t>Hardware</a:t>
            </a:r>
          </a:p>
          <a:p>
            <a:r>
              <a:rPr lang="en-AU" sz="1000" dirty="0"/>
              <a:t>SAM E70 </a:t>
            </a:r>
            <a:r>
              <a:rPr lang="en-AU" sz="1000" dirty="0" err="1"/>
              <a:t>Xplained</a:t>
            </a:r>
            <a:r>
              <a:rPr lang="en-AU" sz="1000" dirty="0"/>
              <a:t> Ultra Evaluation Kit</a:t>
            </a:r>
          </a:p>
          <a:p>
            <a:r>
              <a:rPr lang="en-AU" sz="1000" dirty="0"/>
              <a:t>OLED1 </a:t>
            </a:r>
            <a:r>
              <a:rPr lang="en-AU" sz="1000" dirty="0" err="1"/>
              <a:t>Xplained</a:t>
            </a:r>
            <a:r>
              <a:rPr lang="en-AU" sz="1000" dirty="0"/>
              <a:t> Pro Extension Kit</a:t>
            </a:r>
            <a:endParaRPr lang="en-US" sz="1000" dirty="0"/>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7116CFC1-2EBB-40A6-AC09-FB996A463715}"/>
              </a:ext>
            </a:extLst>
          </p:cNvPr>
          <p:cNvPicPr/>
          <p:nvPr/>
        </p:nvPicPr>
        <p:blipFill>
          <a:blip r:embed="rId4"/>
          <a:stretch>
            <a:fillRect/>
          </a:stretch>
        </p:blipFill>
        <p:spPr>
          <a:xfrm>
            <a:off x="429974" y="4065656"/>
            <a:ext cx="3898900" cy="2354896"/>
          </a:xfrm>
          <a:prstGeom prst="rect">
            <a:avLst/>
          </a:prstGeom>
        </p:spPr>
      </p:pic>
      <p:sp>
        <p:nvSpPr>
          <p:cNvPr id="13" name="Arrow: Right 12">
            <a:extLst>
              <a:ext uri="{FF2B5EF4-FFF2-40B4-BE49-F238E27FC236}">
                <a16:creationId xmlns:a16="http://schemas.microsoft.com/office/drawing/2014/main" id="{C5645279-B375-4F5F-8241-7670A23972AB}"/>
              </a:ext>
            </a:extLst>
          </p:cNvPr>
          <p:cNvSpPr/>
          <p:nvPr/>
        </p:nvSpPr>
        <p:spPr bwMode="auto">
          <a:xfrm>
            <a:off x="4495800" y="5029200"/>
            <a:ext cx="481409" cy="274319"/>
          </a:xfrm>
          <a:prstGeom prst="rightArrow">
            <a:avLst/>
          </a:prstGeom>
          <a:solidFill>
            <a:srgbClr val="0000FF"/>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4" name="Rectangle 13">
            <a:extLst>
              <a:ext uri="{FF2B5EF4-FFF2-40B4-BE49-F238E27FC236}">
                <a16:creationId xmlns:a16="http://schemas.microsoft.com/office/drawing/2014/main" id="{763BAB98-7595-4911-A7C2-31D4DC900A46}"/>
              </a:ext>
            </a:extLst>
          </p:cNvPr>
          <p:cNvSpPr/>
          <p:nvPr/>
        </p:nvSpPr>
        <p:spPr bwMode="auto">
          <a:xfrm>
            <a:off x="1295400" y="5562600"/>
            <a:ext cx="685800" cy="1524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pic>
        <p:nvPicPr>
          <p:cNvPr id="15" name="Picture 14">
            <a:extLst>
              <a:ext uri="{FF2B5EF4-FFF2-40B4-BE49-F238E27FC236}">
                <a16:creationId xmlns:a16="http://schemas.microsoft.com/office/drawing/2014/main" id="{B3D8DD1C-112C-4FEB-B963-B94E8AAE087C}"/>
              </a:ext>
            </a:extLst>
          </p:cNvPr>
          <p:cNvPicPr/>
          <p:nvPr/>
        </p:nvPicPr>
        <p:blipFill>
          <a:blip r:embed="rId5"/>
          <a:stretch>
            <a:fillRect/>
          </a:stretch>
        </p:blipFill>
        <p:spPr>
          <a:xfrm>
            <a:off x="5012162" y="2185734"/>
            <a:ext cx="3979437" cy="4234818"/>
          </a:xfrm>
          <a:prstGeom prst="rect">
            <a:avLst/>
          </a:prstGeom>
        </p:spPr>
      </p:pic>
      <p:sp>
        <p:nvSpPr>
          <p:cNvPr id="16" name="Rectangle 15">
            <a:extLst>
              <a:ext uri="{FF2B5EF4-FFF2-40B4-BE49-F238E27FC236}">
                <a16:creationId xmlns:a16="http://schemas.microsoft.com/office/drawing/2014/main" id="{3B0FDABE-A812-4C78-86C6-A31E9796AC4F}"/>
              </a:ext>
            </a:extLst>
          </p:cNvPr>
          <p:cNvSpPr/>
          <p:nvPr/>
        </p:nvSpPr>
        <p:spPr bwMode="auto">
          <a:xfrm>
            <a:off x="5105400" y="5638800"/>
            <a:ext cx="838200" cy="228600"/>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7" name="Rectangle 16">
            <a:extLst>
              <a:ext uri="{FF2B5EF4-FFF2-40B4-BE49-F238E27FC236}">
                <a16:creationId xmlns:a16="http://schemas.microsoft.com/office/drawing/2014/main" id="{9B539767-4810-4AE2-AA36-B60F0860EC63}"/>
              </a:ext>
            </a:extLst>
          </p:cNvPr>
          <p:cNvSpPr/>
          <p:nvPr/>
        </p:nvSpPr>
        <p:spPr bwMode="auto">
          <a:xfrm flipV="1">
            <a:off x="5978553" y="4343399"/>
            <a:ext cx="3013045" cy="175259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558862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1FC-A7F4-460B-B559-436921689F4C}"/>
              </a:ext>
            </a:extLst>
          </p:cNvPr>
          <p:cNvSpPr>
            <a:spLocks noGrp="1"/>
          </p:cNvSpPr>
          <p:nvPr>
            <p:ph type="title"/>
          </p:nvPr>
        </p:nvSpPr>
        <p:spPr/>
        <p:txBody>
          <a:bodyPr/>
          <a:lstStyle/>
          <a:p>
            <a:r>
              <a:rPr lang="en-US" dirty="0"/>
              <a:t>LAB2 –TASK1</a:t>
            </a:r>
          </a:p>
        </p:txBody>
      </p:sp>
      <p:sp>
        <p:nvSpPr>
          <p:cNvPr id="7" name="Content Placeholder 6">
            <a:extLst>
              <a:ext uri="{FF2B5EF4-FFF2-40B4-BE49-F238E27FC236}">
                <a16:creationId xmlns:a16="http://schemas.microsoft.com/office/drawing/2014/main" id="{E1E08F47-5D8D-4058-AC15-D28E69442922}"/>
              </a:ext>
            </a:extLst>
          </p:cNvPr>
          <p:cNvSpPr>
            <a:spLocks noGrp="1"/>
          </p:cNvSpPr>
          <p:nvPr>
            <p:ph idx="1"/>
          </p:nvPr>
        </p:nvSpPr>
        <p:spPr>
          <a:xfrm>
            <a:off x="278352" y="1116920"/>
            <a:ext cx="8763000" cy="4916648"/>
          </a:xfrm>
        </p:spPr>
        <p:txBody>
          <a:bodyPr/>
          <a:lstStyle/>
          <a:p>
            <a:pPr marL="0" indent="0">
              <a:buNone/>
            </a:pPr>
            <a:r>
              <a:rPr lang="en-US" sz="2400" dirty="0"/>
              <a:t>Server updates the VM Client</a:t>
            </a:r>
          </a:p>
          <a:p>
            <a:pPr marL="0" indent="0">
              <a:buNone/>
            </a:pPr>
            <a:endParaRPr lang="en-US" dirty="0"/>
          </a:p>
        </p:txBody>
      </p:sp>
      <p:grpSp>
        <p:nvGrpSpPr>
          <p:cNvPr id="10" name="Group 9">
            <a:extLst>
              <a:ext uri="{FF2B5EF4-FFF2-40B4-BE49-F238E27FC236}">
                <a16:creationId xmlns:a16="http://schemas.microsoft.com/office/drawing/2014/main" id="{E0D64FAA-8AAF-493D-8152-BF6391304E25}"/>
              </a:ext>
            </a:extLst>
          </p:cNvPr>
          <p:cNvGrpSpPr/>
          <p:nvPr/>
        </p:nvGrpSpPr>
        <p:grpSpPr>
          <a:xfrm>
            <a:off x="381001" y="1676400"/>
            <a:ext cx="8497930" cy="3959860"/>
            <a:chOff x="0" y="-487633"/>
            <a:chExt cx="6871266" cy="2805240"/>
          </a:xfrm>
        </p:grpSpPr>
        <p:grpSp>
          <p:nvGrpSpPr>
            <p:cNvPr id="11" name="Group 10">
              <a:extLst>
                <a:ext uri="{FF2B5EF4-FFF2-40B4-BE49-F238E27FC236}">
                  <a16:creationId xmlns:a16="http://schemas.microsoft.com/office/drawing/2014/main" id="{E76D9829-BD4F-4B15-B846-A202A1D98A5C}"/>
                </a:ext>
              </a:extLst>
            </p:cNvPr>
            <p:cNvGrpSpPr/>
            <p:nvPr/>
          </p:nvGrpSpPr>
          <p:grpSpPr>
            <a:xfrm>
              <a:off x="0" y="377620"/>
              <a:ext cx="1259205" cy="1463798"/>
              <a:chOff x="0" y="377620"/>
              <a:chExt cx="1259205" cy="1463798"/>
            </a:xfrm>
          </p:grpSpPr>
          <p:grpSp>
            <p:nvGrpSpPr>
              <p:cNvPr id="22" name="Group 21">
                <a:extLst>
                  <a:ext uri="{FF2B5EF4-FFF2-40B4-BE49-F238E27FC236}">
                    <a16:creationId xmlns:a16="http://schemas.microsoft.com/office/drawing/2014/main" id="{AA338E02-2B46-4C0E-9428-E0C5B2DD613C}"/>
                  </a:ext>
                </a:extLst>
              </p:cNvPr>
              <p:cNvGrpSpPr/>
              <p:nvPr/>
            </p:nvGrpSpPr>
            <p:grpSpPr>
              <a:xfrm>
                <a:off x="0" y="377620"/>
                <a:ext cx="1259205" cy="1463798"/>
                <a:chOff x="0" y="377620"/>
                <a:chExt cx="1259713" cy="1463996"/>
              </a:xfrm>
            </p:grpSpPr>
            <p:pic>
              <p:nvPicPr>
                <p:cNvPr id="25" name="Picture 24">
                  <a:extLst>
                    <a:ext uri="{FF2B5EF4-FFF2-40B4-BE49-F238E27FC236}">
                      <a16:creationId xmlns:a16="http://schemas.microsoft.com/office/drawing/2014/main" id="{8962BEC0-7123-4376-87A0-B6989AE1E37E}"/>
                    </a:ext>
                  </a:extLst>
                </p:cNvPr>
                <p:cNvPicPr>
                  <a:picLocks noChangeAspect="1"/>
                </p:cNvPicPr>
                <p:nvPr/>
              </p:nvPicPr>
              <p:blipFill>
                <a:blip r:embed="rId2"/>
                <a:stretch>
                  <a:fillRect/>
                </a:stretch>
              </p:blipFill>
              <p:spPr>
                <a:xfrm rot="19649312">
                  <a:off x="98298" y="377620"/>
                  <a:ext cx="1161415" cy="922655"/>
                </a:xfrm>
                <a:prstGeom prst="rect">
                  <a:avLst/>
                </a:prstGeom>
              </p:spPr>
            </p:pic>
            <p:grpSp>
              <p:nvGrpSpPr>
                <p:cNvPr id="26" name="Group 25">
                  <a:extLst>
                    <a:ext uri="{FF2B5EF4-FFF2-40B4-BE49-F238E27FC236}">
                      <a16:creationId xmlns:a16="http://schemas.microsoft.com/office/drawing/2014/main" id="{0E87777E-B9B7-4BF4-BEF6-A080A7D1E787}"/>
                    </a:ext>
                  </a:extLst>
                </p:cNvPr>
                <p:cNvGrpSpPr/>
                <p:nvPr/>
              </p:nvGrpSpPr>
              <p:grpSpPr>
                <a:xfrm>
                  <a:off x="0" y="1322025"/>
                  <a:ext cx="1111250" cy="519591"/>
                  <a:chOff x="0" y="1322025"/>
                  <a:chExt cx="1111803" cy="519939"/>
                </a:xfrm>
              </p:grpSpPr>
              <p:sp>
                <p:nvSpPr>
                  <p:cNvPr id="27" name="Rectangle 26">
                    <a:extLst>
                      <a:ext uri="{FF2B5EF4-FFF2-40B4-BE49-F238E27FC236}">
                        <a16:creationId xmlns:a16="http://schemas.microsoft.com/office/drawing/2014/main" id="{D3BB3818-33BC-4736-A899-9D301E1899D3}"/>
                      </a:ext>
                    </a:extLst>
                  </p:cNvPr>
                  <p:cNvSpPr/>
                  <p:nvPr/>
                </p:nvSpPr>
                <p:spPr>
                  <a:xfrm>
                    <a:off x="0" y="1322025"/>
                    <a:ext cx="1111803" cy="5199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008080"/>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a:p>
                    <a:pPr marL="0" marR="0">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200" dirty="0">
                        <a:effectLst/>
                        <a:ea typeface="Calibri" panose="020F0502020204030204" pitchFamily="34" charset="0"/>
                        <a:cs typeface="Times New Roman" panose="02020603050405020304" pitchFamily="18" charset="0"/>
                      </a:rPr>
                      <a:t> </a:t>
                    </a:r>
                    <a:endParaRPr lang="en-US" sz="1000" dirty="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8187852-D4AE-4BD6-ADE0-B64348775141}"/>
                      </a:ext>
                    </a:extLst>
                  </p:cNvPr>
                  <p:cNvSpPr/>
                  <p:nvPr/>
                </p:nvSpPr>
                <p:spPr>
                  <a:xfrm flipH="1">
                    <a:off x="828915" y="1414538"/>
                    <a:ext cx="231252" cy="28269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a:solidFill>
                          <a:srgbClr val="008080"/>
                        </a:solidFill>
                        <a:effectLst/>
                        <a:ea typeface="Calibri" panose="020F0502020204030204" pitchFamily="34" charset="0"/>
                        <a:cs typeface="Times New Roman" panose="02020603050405020304" pitchFamily="18" charset="0"/>
                      </a:rPr>
                      <a:t>9</a:t>
                    </a:r>
                    <a:endParaRPr lang="en-US" sz="1000">
                      <a:effectLst/>
                      <a:ea typeface="Calibri" panose="020F0502020204030204" pitchFamily="34" charset="0"/>
                      <a:cs typeface="Times New Roman" panose="02020603050405020304" pitchFamily="18" charset="0"/>
                    </a:endParaRPr>
                  </a:p>
                </p:txBody>
              </p:sp>
            </p:grpSp>
          </p:grpSp>
          <p:sp>
            <p:nvSpPr>
              <p:cNvPr id="23" name="Rounded Rectangle 41">
                <a:extLst>
                  <a:ext uri="{FF2B5EF4-FFF2-40B4-BE49-F238E27FC236}">
                    <a16:creationId xmlns:a16="http://schemas.microsoft.com/office/drawing/2014/main" id="{A324D477-A4E2-4CD2-8954-EB06D6D3195A}"/>
                  </a:ext>
                </a:extLst>
              </p:cNvPr>
              <p:cNvSpPr>
                <a:spLocks/>
              </p:cNvSpPr>
              <p:nvPr/>
            </p:nvSpPr>
            <p:spPr>
              <a:xfrm flipV="1">
                <a:off x="752786" y="486602"/>
                <a:ext cx="252095" cy="243307"/>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4" name="Straight Arrow Connector 23">
                <a:extLst>
                  <a:ext uri="{FF2B5EF4-FFF2-40B4-BE49-F238E27FC236}">
                    <a16:creationId xmlns:a16="http://schemas.microsoft.com/office/drawing/2014/main" id="{C9D70122-8484-44C7-97EE-3ACE08985609}"/>
                  </a:ext>
                </a:extLst>
              </p:cNvPr>
              <p:cNvCxnSpPr/>
              <p:nvPr/>
            </p:nvCxnSpPr>
            <p:spPr>
              <a:xfrm flipH="1">
                <a:off x="484067" y="857544"/>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E2427C5-DE45-4467-A430-FEF189CC8E97}"/>
                </a:ext>
              </a:extLst>
            </p:cNvPr>
            <p:cNvGrpSpPr/>
            <p:nvPr/>
          </p:nvGrpSpPr>
          <p:grpSpPr>
            <a:xfrm>
              <a:off x="1649181" y="337116"/>
              <a:ext cx="1259205" cy="1553238"/>
              <a:chOff x="1649181" y="337116"/>
              <a:chExt cx="1259205" cy="1553238"/>
            </a:xfrm>
          </p:grpSpPr>
          <p:grpSp>
            <p:nvGrpSpPr>
              <p:cNvPr id="16" name="Group 15">
                <a:extLst>
                  <a:ext uri="{FF2B5EF4-FFF2-40B4-BE49-F238E27FC236}">
                    <a16:creationId xmlns:a16="http://schemas.microsoft.com/office/drawing/2014/main" id="{12405E49-F1BD-4A55-BE59-242E121B921E}"/>
                  </a:ext>
                </a:extLst>
              </p:cNvPr>
              <p:cNvGrpSpPr/>
              <p:nvPr/>
            </p:nvGrpSpPr>
            <p:grpSpPr>
              <a:xfrm>
                <a:off x="1649181" y="337116"/>
                <a:ext cx="1259205" cy="1553238"/>
                <a:chOff x="1649181" y="337116"/>
                <a:chExt cx="1259713" cy="1553448"/>
              </a:xfrm>
            </p:grpSpPr>
            <p:pic>
              <p:nvPicPr>
                <p:cNvPr id="18" name="Picture 17">
                  <a:extLst>
                    <a:ext uri="{FF2B5EF4-FFF2-40B4-BE49-F238E27FC236}">
                      <a16:creationId xmlns:a16="http://schemas.microsoft.com/office/drawing/2014/main" id="{74A4EA83-F8CC-4B37-A6D5-5A4E64AC4B9B}"/>
                    </a:ext>
                  </a:extLst>
                </p:cNvPr>
                <p:cNvPicPr>
                  <a:picLocks noChangeAspect="1"/>
                </p:cNvPicPr>
                <p:nvPr/>
              </p:nvPicPr>
              <p:blipFill>
                <a:blip r:embed="rId2"/>
                <a:stretch>
                  <a:fillRect/>
                </a:stretch>
              </p:blipFill>
              <p:spPr>
                <a:xfrm rot="19649312">
                  <a:off x="1747479" y="337116"/>
                  <a:ext cx="1161415" cy="922655"/>
                </a:xfrm>
                <a:prstGeom prst="rect">
                  <a:avLst/>
                </a:prstGeom>
              </p:spPr>
            </p:pic>
            <p:grpSp>
              <p:nvGrpSpPr>
                <p:cNvPr id="19" name="Group 18">
                  <a:extLst>
                    <a:ext uri="{FF2B5EF4-FFF2-40B4-BE49-F238E27FC236}">
                      <a16:creationId xmlns:a16="http://schemas.microsoft.com/office/drawing/2014/main" id="{3615B93A-F8C5-479D-AD89-6CF5A9D0EF8E}"/>
                    </a:ext>
                  </a:extLst>
                </p:cNvPr>
                <p:cNvGrpSpPr/>
                <p:nvPr/>
              </p:nvGrpSpPr>
              <p:grpSpPr>
                <a:xfrm>
                  <a:off x="1649181" y="1281521"/>
                  <a:ext cx="1111250" cy="609043"/>
                  <a:chOff x="1649181" y="1281521"/>
                  <a:chExt cx="1111803" cy="609451"/>
                </a:xfrm>
              </p:grpSpPr>
              <p:sp>
                <p:nvSpPr>
                  <p:cNvPr id="20" name="Rectangle 19">
                    <a:extLst>
                      <a:ext uri="{FF2B5EF4-FFF2-40B4-BE49-F238E27FC236}">
                        <a16:creationId xmlns:a16="http://schemas.microsoft.com/office/drawing/2014/main" id="{420C0814-BA52-49E7-A514-29E6626EBD72}"/>
                      </a:ext>
                    </a:extLst>
                  </p:cNvPr>
                  <p:cNvSpPr/>
                  <p:nvPr/>
                </p:nvSpPr>
                <p:spPr>
                  <a:xfrm>
                    <a:off x="1649181" y="1281521"/>
                    <a:ext cx="1111803" cy="609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FFFFFF"/>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EB880702-84A7-49F6-A542-9346F83E50BB}"/>
                      </a:ext>
                    </a:extLst>
                  </p:cNvPr>
                  <p:cNvSpPr/>
                  <p:nvPr/>
                </p:nvSpPr>
                <p:spPr>
                  <a:xfrm flipH="1">
                    <a:off x="2402644" y="1362309"/>
                    <a:ext cx="306705" cy="2828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kern="1200">
                        <a:solidFill>
                          <a:srgbClr val="FFFFFF"/>
                        </a:solidFill>
                        <a:effectLst/>
                        <a:ea typeface="Calibri" panose="020F0502020204030204" pitchFamily="34" charset="0"/>
                        <a:cs typeface="Times New Roman" panose="02020603050405020304" pitchFamily="18" charset="0"/>
                      </a:rPr>
                      <a:t>8</a:t>
                    </a:r>
                    <a:endParaRPr lang="en-US" sz="1000">
                      <a:effectLst/>
                      <a:ea typeface="Calibri" panose="020F0502020204030204" pitchFamily="34" charset="0"/>
                      <a:cs typeface="Times New Roman" panose="02020603050405020304" pitchFamily="18" charset="0"/>
                    </a:endParaRPr>
                  </a:p>
                </p:txBody>
              </p:sp>
            </p:grpSp>
          </p:grpSp>
          <p:cxnSp>
            <p:nvCxnSpPr>
              <p:cNvPr id="17" name="Straight Arrow Connector 16">
                <a:extLst>
                  <a:ext uri="{FF2B5EF4-FFF2-40B4-BE49-F238E27FC236}">
                    <a16:creationId xmlns:a16="http://schemas.microsoft.com/office/drawing/2014/main" id="{6B3E3B2A-EFA9-4F62-9C29-2A1F159B8048}"/>
                  </a:ext>
                </a:extLst>
              </p:cNvPr>
              <p:cNvCxnSpPr/>
              <p:nvPr/>
            </p:nvCxnSpPr>
            <p:spPr>
              <a:xfrm flipH="1">
                <a:off x="2133248" y="817040"/>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Rounded Rectangle 41">
              <a:extLst>
                <a:ext uri="{FF2B5EF4-FFF2-40B4-BE49-F238E27FC236}">
                  <a16:creationId xmlns:a16="http://schemas.microsoft.com/office/drawing/2014/main" id="{4482EF3A-24B8-421A-8DD9-4EA0515DFD25}"/>
                </a:ext>
              </a:extLst>
            </p:cNvPr>
            <p:cNvSpPr>
              <a:spLocks/>
            </p:cNvSpPr>
            <p:nvPr/>
          </p:nvSpPr>
          <p:spPr>
            <a:xfrm flipV="1">
              <a:off x="2429133" y="1331997"/>
              <a:ext cx="252095" cy="364803"/>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Picture 13">
              <a:extLst>
                <a:ext uri="{FF2B5EF4-FFF2-40B4-BE49-F238E27FC236}">
                  <a16:creationId xmlns:a16="http://schemas.microsoft.com/office/drawing/2014/main" id="{83AC46C5-C8FC-4B90-A5AE-571AEED51E08}"/>
                </a:ext>
              </a:extLst>
            </p:cNvPr>
            <p:cNvPicPr/>
            <p:nvPr/>
          </p:nvPicPr>
          <p:blipFill>
            <a:blip r:embed="rId3"/>
            <a:stretch>
              <a:fillRect/>
            </a:stretch>
          </p:blipFill>
          <p:spPr>
            <a:xfrm>
              <a:off x="3431691" y="-487633"/>
              <a:ext cx="3439575" cy="2805240"/>
            </a:xfrm>
            <a:prstGeom prst="rect">
              <a:avLst/>
            </a:prstGeom>
          </p:spPr>
        </p:pic>
        <p:sp>
          <p:nvSpPr>
            <p:cNvPr id="15" name="Rounded Rectangle 41">
              <a:extLst>
                <a:ext uri="{FF2B5EF4-FFF2-40B4-BE49-F238E27FC236}">
                  <a16:creationId xmlns:a16="http://schemas.microsoft.com/office/drawing/2014/main" id="{CBA85243-CD7C-4015-BD1D-7C4B11D56CA8}"/>
                </a:ext>
              </a:extLst>
            </p:cNvPr>
            <p:cNvSpPr>
              <a:spLocks/>
            </p:cNvSpPr>
            <p:nvPr/>
          </p:nvSpPr>
          <p:spPr>
            <a:xfrm flipV="1">
              <a:off x="4343128" y="1424285"/>
              <a:ext cx="298074" cy="597701"/>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9" name="Straight Arrow Connector 28">
            <a:extLst>
              <a:ext uri="{FF2B5EF4-FFF2-40B4-BE49-F238E27FC236}">
                <a16:creationId xmlns:a16="http://schemas.microsoft.com/office/drawing/2014/main" id="{8025D41A-6E54-4CC3-8363-7636F3AEA741}"/>
              </a:ext>
            </a:extLst>
          </p:cNvPr>
          <p:cNvCxnSpPr>
            <a:cxnSpLocks/>
          </p:cNvCxnSpPr>
          <p:nvPr/>
        </p:nvCxnSpPr>
        <p:spPr>
          <a:xfrm flipV="1">
            <a:off x="1453336" y="2775517"/>
            <a:ext cx="14548" cy="50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15C502C-9332-4AF6-BA8A-9D826C558A09}"/>
              </a:ext>
            </a:extLst>
          </p:cNvPr>
          <p:cNvSpPr/>
          <p:nvPr/>
        </p:nvSpPr>
        <p:spPr bwMode="auto">
          <a:xfrm>
            <a:off x="700911" y="2613982"/>
            <a:ext cx="1356489" cy="161535"/>
          </a:xfrm>
          <a:prstGeom prst="rect">
            <a:avLst/>
          </a:prstGeom>
          <a:solidFill>
            <a:schemeClr val="bg1">
              <a:lumMod val="50000"/>
            </a:schemeClr>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rgbClr val="000000"/>
                </a:solidFill>
                <a:effectLst/>
                <a:latin typeface="Arial" charset="0"/>
              </a:rPr>
              <a:t>VM Ite</a:t>
            </a:r>
            <a:r>
              <a:rPr lang="en-US" sz="800" dirty="0"/>
              <a:t>m Select Button</a:t>
            </a:r>
            <a:endParaRPr kumimoji="0" lang="en-US" sz="800" b="1" i="0" u="none" strike="noStrike" cap="none" normalizeH="0" baseline="0" dirty="0">
              <a:ln>
                <a:noFill/>
              </a:ln>
              <a:solidFill>
                <a:srgbClr val="000000"/>
              </a:solidFill>
              <a:effectLst/>
              <a:latin typeface="Arial" charset="0"/>
            </a:endParaRPr>
          </a:p>
        </p:txBody>
      </p:sp>
      <p:sp>
        <p:nvSpPr>
          <p:cNvPr id="34" name="Arrow: Right 33">
            <a:extLst>
              <a:ext uri="{FF2B5EF4-FFF2-40B4-BE49-F238E27FC236}">
                <a16:creationId xmlns:a16="http://schemas.microsoft.com/office/drawing/2014/main" id="{35B1C3D5-018D-4277-AE5F-06CACEE3DB8C}"/>
              </a:ext>
            </a:extLst>
          </p:cNvPr>
          <p:cNvSpPr/>
          <p:nvPr/>
        </p:nvSpPr>
        <p:spPr bwMode="auto">
          <a:xfrm>
            <a:off x="3913039" y="3566855"/>
            <a:ext cx="777633" cy="444331"/>
          </a:xfrm>
          <a:prstGeom prst="rightArrow">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644871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LAB 2 –Task 1</a:t>
            </a:r>
          </a:p>
        </p:txBody>
      </p:sp>
      <p:pic>
        <p:nvPicPr>
          <p:cNvPr id="4" name="Content Placeholder 3">
            <a:extLst>
              <a:ext uri="{FF2B5EF4-FFF2-40B4-BE49-F238E27FC236}">
                <a16:creationId xmlns:a16="http://schemas.microsoft.com/office/drawing/2014/main" id="{28086C11-3769-4DCF-8808-D15212585ED9}"/>
              </a:ext>
            </a:extLst>
          </p:cNvPr>
          <p:cNvPicPr>
            <a:picLocks noGrp="1"/>
          </p:cNvPicPr>
          <p:nvPr>
            <p:ph idx="1"/>
          </p:nvPr>
        </p:nvPicPr>
        <p:blipFill>
          <a:blip r:embed="rId2"/>
          <a:stretch>
            <a:fillRect/>
          </a:stretch>
        </p:blipFill>
        <p:spPr>
          <a:xfrm>
            <a:off x="609601" y="1295400"/>
            <a:ext cx="3200400" cy="2667000"/>
          </a:xfrm>
          <a:prstGeom prst="rect">
            <a:avLst/>
          </a:prstGeom>
        </p:spPr>
      </p:pic>
      <p:pic>
        <p:nvPicPr>
          <p:cNvPr id="5" name="Picture 4">
            <a:extLst>
              <a:ext uri="{FF2B5EF4-FFF2-40B4-BE49-F238E27FC236}">
                <a16:creationId xmlns:a16="http://schemas.microsoft.com/office/drawing/2014/main" id="{1B09FD5A-B4AA-41AD-A892-A0A276F2C53D}"/>
              </a:ext>
            </a:extLst>
          </p:cNvPr>
          <p:cNvPicPr/>
          <p:nvPr/>
        </p:nvPicPr>
        <p:blipFill>
          <a:blip r:embed="rId3"/>
          <a:stretch>
            <a:fillRect/>
          </a:stretch>
        </p:blipFill>
        <p:spPr>
          <a:xfrm>
            <a:off x="4227032" y="1295400"/>
            <a:ext cx="2816225" cy="2667000"/>
          </a:xfrm>
          <a:prstGeom prst="rect">
            <a:avLst/>
          </a:prstGeom>
        </p:spPr>
      </p:pic>
      <p:grpSp>
        <p:nvGrpSpPr>
          <p:cNvPr id="18" name="Group 17">
            <a:extLst>
              <a:ext uri="{FF2B5EF4-FFF2-40B4-BE49-F238E27FC236}">
                <a16:creationId xmlns:a16="http://schemas.microsoft.com/office/drawing/2014/main" id="{4296E68D-BDF1-436D-BCE7-4F1309EDAEF6}"/>
              </a:ext>
            </a:extLst>
          </p:cNvPr>
          <p:cNvGrpSpPr/>
          <p:nvPr/>
        </p:nvGrpSpPr>
        <p:grpSpPr>
          <a:xfrm>
            <a:off x="3502025" y="4579690"/>
            <a:ext cx="1527175" cy="406696"/>
            <a:chOff x="3502025" y="4579690"/>
            <a:chExt cx="1527175" cy="406696"/>
          </a:xfrm>
        </p:grpSpPr>
        <p:sp>
          <p:nvSpPr>
            <p:cNvPr id="9" name="Rectangle 8">
              <a:extLst>
                <a:ext uri="{FF2B5EF4-FFF2-40B4-BE49-F238E27FC236}">
                  <a16:creationId xmlns:a16="http://schemas.microsoft.com/office/drawing/2014/main" id="{DC6DBC7F-1EC8-4622-B93D-CA0E3F06EEC2}"/>
                </a:ext>
              </a:extLst>
            </p:cNvPr>
            <p:cNvSpPr/>
            <p:nvPr/>
          </p:nvSpPr>
          <p:spPr>
            <a:xfrm>
              <a:off x="3502025" y="4587380"/>
              <a:ext cx="1527175" cy="399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u="sng" dirty="0">
                  <a:solidFill>
                    <a:srgbClr val="008080"/>
                  </a:solidFill>
                  <a:effectLst/>
                  <a:ea typeface="Calibri" panose="020F0502020204030204" pitchFamily="34" charset="0"/>
                  <a:cs typeface="Times New Roman" panose="02020603050405020304" pitchFamily="18" charset="0"/>
                </a:rPr>
                <a:t>4. Dr Pepper</a:t>
              </a:r>
              <a:endParaRPr lang="en-US" sz="1000" dirty="0">
                <a:effectLst/>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CC546943-CA55-4D55-9145-A8A28A494F44}"/>
                </a:ext>
              </a:extLst>
            </p:cNvPr>
            <p:cNvSpPr/>
            <p:nvPr/>
          </p:nvSpPr>
          <p:spPr>
            <a:xfrm flipH="1">
              <a:off x="4536347" y="4579690"/>
              <a:ext cx="378971" cy="39900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dirty="0">
                  <a:solidFill>
                    <a:srgbClr val="FFFFFF"/>
                  </a:solidFill>
                  <a:ea typeface="Calibri" panose="020F0502020204030204" pitchFamily="34" charset="0"/>
                  <a:cs typeface="Times New Roman" panose="02020603050405020304" pitchFamily="18" charset="0"/>
                </a:rPr>
                <a:t>4</a:t>
              </a:r>
              <a:endParaRPr lang="en-US" sz="10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842767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E036-CE4B-4559-8CAD-3D25FD665DC3}"/>
              </a:ext>
            </a:extLst>
          </p:cNvPr>
          <p:cNvSpPr>
            <a:spLocks noGrp="1"/>
          </p:cNvSpPr>
          <p:nvPr>
            <p:ph type="title"/>
          </p:nvPr>
        </p:nvSpPr>
        <p:spPr/>
        <p:txBody>
          <a:bodyPr/>
          <a:lstStyle/>
          <a:p>
            <a:r>
              <a:rPr lang="en-US" dirty="0"/>
              <a:t>LAB 2 – MPFS Generator</a:t>
            </a:r>
          </a:p>
        </p:txBody>
      </p:sp>
      <p:pic>
        <p:nvPicPr>
          <p:cNvPr id="5" name="Content Placeholder 4">
            <a:extLst>
              <a:ext uri="{FF2B5EF4-FFF2-40B4-BE49-F238E27FC236}">
                <a16:creationId xmlns:a16="http://schemas.microsoft.com/office/drawing/2014/main" id="{C3DA0E5D-0AC4-4ED5-A154-42AB3495B89F}"/>
              </a:ext>
            </a:extLst>
          </p:cNvPr>
          <p:cNvPicPr>
            <a:picLocks noGrp="1" noChangeAspect="1"/>
          </p:cNvPicPr>
          <p:nvPr>
            <p:ph sz="half" idx="1"/>
          </p:nvPr>
        </p:nvPicPr>
        <p:blipFill>
          <a:blip r:embed="rId2"/>
          <a:stretch>
            <a:fillRect/>
          </a:stretch>
        </p:blipFill>
        <p:spPr>
          <a:xfrm>
            <a:off x="228600" y="1371600"/>
            <a:ext cx="4343400" cy="4419600"/>
          </a:xfrm>
          <a:prstGeom prst="rect">
            <a:avLst/>
          </a:prstGeom>
        </p:spPr>
      </p:pic>
      <p:sp>
        <p:nvSpPr>
          <p:cNvPr id="6" name="Content Placeholder 5">
            <a:extLst>
              <a:ext uri="{FF2B5EF4-FFF2-40B4-BE49-F238E27FC236}">
                <a16:creationId xmlns:a16="http://schemas.microsoft.com/office/drawing/2014/main" id="{1AA901D5-ABEC-4CAD-A0FB-1FBF6A0DA9BD}"/>
              </a:ext>
            </a:extLst>
          </p:cNvPr>
          <p:cNvSpPr>
            <a:spLocks noGrp="1"/>
          </p:cNvSpPr>
          <p:nvPr>
            <p:ph sz="half" idx="2"/>
          </p:nvPr>
        </p:nvSpPr>
        <p:spPr>
          <a:xfrm>
            <a:off x="4686300" y="1524000"/>
            <a:ext cx="4305300" cy="4525963"/>
          </a:xfrm>
        </p:spPr>
        <p:txBody>
          <a:bodyPr/>
          <a:lstStyle/>
          <a:p>
            <a:r>
              <a:rPr lang="en-US" dirty="0"/>
              <a:t>Packages web pages into efficient storage format </a:t>
            </a:r>
          </a:p>
          <a:p>
            <a:r>
              <a:rPr lang="en-US" dirty="0"/>
              <a:t>Microchip MPFS Utility</a:t>
            </a:r>
          </a:p>
          <a:p>
            <a:r>
              <a:rPr lang="en-US" dirty="0"/>
              <a:t>Can include the utility on the build process </a:t>
            </a:r>
          </a:p>
          <a:p>
            <a:pPr marL="0" indent="0">
              <a:buNone/>
            </a:pPr>
            <a:endParaRPr lang="en-US" dirty="0"/>
          </a:p>
        </p:txBody>
      </p:sp>
    </p:spTree>
    <p:extLst>
      <p:ext uri="{BB962C8B-B14F-4D97-AF65-F5344CB8AC3E}">
        <p14:creationId xmlns:p14="http://schemas.microsoft.com/office/powerpoint/2010/main" val="4123491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a:t>
            </a:r>
          </a:p>
        </p:txBody>
      </p:sp>
      <p:sp>
        <p:nvSpPr>
          <p:cNvPr id="3" name="Content Placeholder 2"/>
          <p:cNvSpPr>
            <a:spLocks noGrp="1"/>
          </p:cNvSpPr>
          <p:nvPr>
            <p:ph idx="1"/>
          </p:nvPr>
        </p:nvSpPr>
        <p:spPr/>
        <p:txBody>
          <a:bodyPr/>
          <a:lstStyle/>
          <a:p>
            <a:r>
              <a:rPr lang="en-AU" sz="2800" b="0" dirty="0"/>
              <a:t>Data exchanged through a TCP/</a:t>
            </a:r>
            <a:r>
              <a:rPr lang="en-AU" sz="2800" b="0" dirty="0" err="1"/>
              <a:t>UDP</a:t>
            </a:r>
            <a:r>
              <a:rPr lang="en-AU" sz="2800" b="0" dirty="0"/>
              <a:t> Socket can use a custom protocol or a standard protocol such as HTTP or </a:t>
            </a:r>
            <a:r>
              <a:rPr lang="en-AU" sz="2800" b="0" dirty="0" err="1"/>
              <a:t>MQTT</a:t>
            </a:r>
            <a:r>
              <a:rPr lang="en-AU" sz="2800" b="0" dirty="0"/>
              <a:t>. </a:t>
            </a:r>
          </a:p>
          <a:p>
            <a:r>
              <a:rPr lang="en-AU" sz="2800" b="0" dirty="0"/>
              <a:t>Data can be formatted using a standard data-interchange format such as JSON or XML.</a:t>
            </a:r>
          </a:p>
          <a:p>
            <a:endParaRPr lang="en-AU" dirty="0"/>
          </a:p>
        </p:txBody>
      </p:sp>
    </p:spTree>
    <p:extLst>
      <p:ext uri="{BB962C8B-B14F-4D97-AF65-F5344CB8AC3E}">
        <p14:creationId xmlns:p14="http://schemas.microsoft.com/office/powerpoint/2010/main" val="113084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085"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086"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087"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088"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089"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 Examples</a:t>
            </a:r>
          </a:p>
        </p:txBody>
      </p:sp>
      <p:graphicFrame>
        <p:nvGraphicFramePr>
          <p:cNvPr id="4" name="Content Placeholder 3"/>
          <p:cNvGraphicFramePr>
            <a:graphicFrameLocks noGrp="1"/>
          </p:cNvGraphicFramePr>
          <p:nvPr>
            <p:ph idx="1"/>
            <p:extLst/>
          </p:nvPr>
        </p:nvGraphicFramePr>
        <p:xfrm>
          <a:off x="228600" y="1524000"/>
          <a:ext cx="8763000" cy="448056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370840">
                <a:tc>
                  <a:txBody>
                    <a:bodyPr/>
                    <a:lstStyle/>
                    <a:p>
                      <a:pPr algn="ctr"/>
                      <a:r>
                        <a:rPr lang="en-AU" sz="1800" b="1" kern="1200" dirty="0">
                          <a:solidFill>
                            <a:schemeClr val="tx1"/>
                          </a:solidFill>
                          <a:latin typeface="+mj-lt"/>
                          <a:ea typeface="+mn-ea"/>
                          <a:cs typeface="Consolas" pitchFamily="49" charset="0"/>
                        </a:rPr>
                        <a:t>Custom Protocol</a:t>
                      </a:r>
                    </a:p>
                    <a:p>
                      <a:pPr algn="ctr"/>
                      <a:endParaRPr lang="en-AU" sz="1800" b="1" kern="1200" dirty="0">
                        <a:solidFill>
                          <a:schemeClr val="tx1"/>
                        </a:solidFill>
                        <a:latin typeface="+mj-lt"/>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endParaRPr lang="en-AU" sz="1200" dirty="0">
                        <a:solidFill>
                          <a:schemeClr val="tx1"/>
                        </a:solidFill>
                        <a:latin typeface="Consolas" pitchFamily="49" charset="0"/>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1"/>
                          </a:solidFill>
                          <a:latin typeface="+mj-lt"/>
                          <a:cs typeface="Consolas" pitchFamily="49" charset="0"/>
                        </a:rPr>
                        <a:t>Custom over HTTP</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solidFill>
                          <a:schemeClr val="tx1"/>
                        </a:solidFill>
                        <a:latin typeface="Consolas" pitchFamily="49" charset="0"/>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tx1"/>
                          </a:solidFill>
                          <a:latin typeface="Consolas" pitchFamily="49" charset="0"/>
                          <a:cs typeface="Consolas" pitchFamily="49" charset="0"/>
                        </a:rPr>
                        <a:t>POST/sensorData/temperature.html HTTP/1.0User-Agent: HTTPTool/1.0Content-Type: application/x-www-form-urlencodedContent-Length: 23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p>
                    <a:p>
                      <a:endParaRPr lang="en-AU" sz="1200" b="1" kern="1200" dirty="0">
                        <a:solidFill>
                          <a:schemeClr val="tx1"/>
                        </a:solidFill>
                        <a:latin typeface="Consolas" pitchFamily="49" charset="0"/>
                        <a:ea typeface="+mn-ea"/>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j-lt"/>
                          <a:ea typeface="+mn-ea"/>
                          <a:cs typeface="Consolas" pitchFamily="49" charset="0"/>
                        </a:rPr>
                        <a:t>JSON</a:t>
                      </a:r>
                    </a:p>
                    <a:p>
                      <a:pPr algn="ctr"/>
                      <a:endParaRPr lang="en-AU" sz="1800" b="1" kern="1200" dirty="0">
                        <a:solidFill>
                          <a:schemeClr val="tx1"/>
                        </a:solidFill>
                        <a:latin typeface="+mj-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a:t>
                      </a:r>
                    </a:p>
                    <a:p>
                      <a:r>
                        <a:rPr lang="en-AU" sz="1200" b="1" kern="1200" dirty="0">
                          <a:solidFill>
                            <a:schemeClr val="tx1"/>
                          </a:solidFill>
                          <a:latin typeface="Consolas" pitchFamily="49" charset="0"/>
                          <a:ea typeface="+mn-ea"/>
                          <a:cs typeface="Consolas" pitchFamily="49" charset="0"/>
                        </a:rPr>
                        <a:t>  "sensor": {</a:t>
                      </a:r>
                    </a:p>
                    <a:p>
                      <a:r>
                        <a:rPr lang="en-AU" sz="1200" b="1" kern="1200" dirty="0">
                          <a:solidFill>
                            <a:schemeClr val="tx1"/>
                          </a:solidFill>
                          <a:latin typeface="Consolas" pitchFamily="49" charset="0"/>
                          <a:ea typeface="+mn-ea"/>
                          <a:cs typeface="Consolas" pitchFamily="49" charset="0"/>
                        </a:rPr>
                        <a:t>    "id": "AZ2355",</a:t>
                      </a:r>
                    </a:p>
                    <a:p>
                      <a:r>
                        <a:rPr lang="en-AU" sz="1200" b="1" kern="1200" dirty="0">
                          <a:solidFill>
                            <a:schemeClr val="tx1"/>
                          </a:solidFill>
                          <a:latin typeface="Consolas" pitchFamily="49" charset="0"/>
                          <a:ea typeface="+mn-ea"/>
                          <a:cs typeface="Consolas" pitchFamily="49" charset="0"/>
                        </a:rPr>
                        <a:t>    "type": "kthermocouple"</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"readings":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"time": "08:56",</a:t>
                      </a:r>
                    </a:p>
                    <a:p>
                      <a:r>
                        <a:rPr lang="en-AU" sz="1200" b="1" kern="1200" dirty="0">
                          <a:solidFill>
                            <a:schemeClr val="tx1"/>
                          </a:solidFill>
                          <a:latin typeface="Consolas" pitchFamily="49" charset="0"/>
                          <a:ea typeface="+mn-ea"/>
                          <a:cs typeface="Consolas" pitchFamily="49" charset="0"/>
                        </a:rPr>
                        <a:t>      "temperature": 25,</a:t>
                      </a:r>
                    </a:p>
                    <a:p>
                      <a:r>
                        <a:rPr lang="en-AU" sz="1200" b="1" kern="1200" dirty="0">
                          <a:solidFill>
                            <a:schemeClr val="tx1"/>
                          </a:solidFill>
                          <a:latin typeface="Consolas" pitchFamily="49" charset="0"/>
                          <a:ea typeface="+mn-ea"/>
                          <a:cs typeface="Consolas" pitchFamily="49" charset="0"/>
                        </a:rPr>
                        <a:t>      "unit": "C"</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a:t>
                      </a:r>
                    </a:p>
                    <a:p>
                      <a:endParaRPr lang="en-AU" sz="1200" b="1" kern="1200" dirty="0">
                        <a:solidFill>
                          <a:schemeClr val="tx1"/>
                        </a:solidFill>
                        <a:latin typeface="Consolas" pitchFamily="49" charset="0"/>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n-lt"/>
                          <a:ea typeface="+mn-ea"/>
                          <a:cs typeface="Consolas" pitchFamily="49" charset="0"/>
                        </a:rPr>
                        <a:t>XML</a:t>
                      </a:r>
                    </a:p>
                    <a:p>
                      <a:pPr algn="ctr"/>
                      <a:endParaRPr lang="en-AU" sz="1800" b="1" kern="1200" dirty="0">
                        <a:solidFill>
                          <a:schemeClr val="tx1"/>
                        </a:solidFill>
                        <a:latin typeface="+mn-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&lt;?xml version="1.0" encoding="UTF-8"?&gt;</a:t>
                      </a:r>
                    </a:p>
                    <a:p>
                      <a:r>
                        <a:rPr lang="en-AU" sz="1200" b="1" kern="1200" dirty="0">
                          <a:solidFill>
                            <a:schemeClr val="tx1"/>
                          </a:solidFill>
                          <a:latin typeface="Consolas" pitchFamily="49" charset="0"/>
                          <a:ea typeface="+mn-ea"/>
                          <a:cs typeface="Consolas" pitchFamily="49" charset="0"/>
                        </a:rPr>
                        <a:t>&lt;root&gt;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&lt;temperature&gt;25&lt;/temperature&gt;</a:t>
                      </a:r>
                    </a:p>
                    <a:p>
                      <a:r>
                        <a:rPr lang="en-AU" sz="1200" b="1" kern="1200" dirty="0">
                          <a:solidFill>
                            <a:schemeClr val="tx1"/>
                          </a:solidFill>
                          <a:latin typeface="Consolas" pitchFamily="49" charset="0"/>
                          <a:ea typeface="+mn-ea"/>
                          <a:cs typeface="Consolas" pitchFamily="49" charset="0"/>
                        </a:rPr>
                        <a:t>         &lt;time&gt;08:56&lt;/time&gt;</a:t>
                      </a:r>
                    </a:p>
                    <a:p>
                      <a:r>
                        <a:rPr lang="en-AU" sz="1200" b="1" kern="1200" dirty="0">
                          <a:solidFill>
                            <a:schemeClr val="tx1"/>
                          </a:solidFill>
                          <a:latin typeface="Consolas" pitchFamily="49" charset="0"/>
                          <a:ea typeface="+mn-ea"/>
                          <a:cs typeface="Consolas" pitchFamily="49" charset="0"/>
                        </a:rPr>
                        <a:t>         &lt;unit&gt;C&lt;/unit&gt;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      &lt;id&gt;az2355&lt;/id&gt;</a:t>
                      </a:r>
                    </a:p>
                    <a:p>
                      <a:r>
                        <a:rPr lang="en-AU" sz="1200" b="1" kern="1200" dirty="0">
                          <a:solidFill>
                            <a:schemeClr val="tx1"/>
                          </a:solidFill>
                          <a:latin typeface="Consolas" pitchFamily="49" charset="0"/>
                          <a:ea typeface="+mn-ea"/>
                          <a:cs typeface="Consolas" pitchFamily="49" charset="0"/>
                        </a:rPr>
                        <a:t>      &lt;type&gt;kthermocouple&lt;/type&gt;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&lt;/root&gt;</a:t>
                      </a:r>
                      <a:endParaRPr lang="en-AU" sz="1200" dirty="0">
                        <a:solidFill>
                          <a:schemeClr val="tx1"/>
                        </a:solidFill>
                        <a:latin typeface="Consolas" pitchFamily="49" charset="0"/>
                        <a:cs typeface="Consolas" pitchFamily="49" charset="0"/>
                      </a:endParaRPr>
                    </a:p>
                  </a:txBody>
                  <a:tcPr marL="91439" marR="91439">
                    <a:solidFill>
                      <a:srgbClr val="ECECEC"/>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1260" y="1103256"/>
            <a:ext cx="9073125" cy="338554"/>
          </a:xfrm>
          <a:prstGeom prst="rect">
            <a:avLst/>
          </a:prstGeom>
        </p:spPr>
        <p:txBody>
          <a:bodyPr wrap="none">
            <a:spAutoFit/>
          </a:bodyPr>
          <a:lstStyle/>
          <a:p>
            <a:r>
              <a:rPr lang="en-AU" sz="1600" b="1" dirty="0"/>
              <a:t>Example Sensor Data: “ID: AZ2355, Temperature: 25C, Time: 08:56, Type: K Thermocouple”</a:t>
            </a:r>
          </a:p>
        </p:txBody>
      </p:sp>
    </p:spTree>
    <p:extLst>
      <p:ext uri="{BB962C8B-B14F-4D97-AF65-F5344CB8AC3E}">
        <p14:creationId xmlns:p14="http://schemas.microsoft.com/office/powerpoint/2010/main" val="4042125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2000" y="2209800"/>
            <a:ext cx="7772400" cy="628650"/>
          </a:xfrm>
        </p:spPr>
        <p:txBody>
          <a:bodyPr/>
          <a:lstStyle/>
          <a:p>
            <a:r>
              <a:rPr lang="en-US" dirty="0"/>
              <a:t>Using RTOS with MPLAB Harmony</a:t>
            </a:r>
          </a:p>
        </p:txBody>
      </p:sp>
    </p:spTree>
    <p:extLst>
      <p:ext uri="{BB962C8B-B14F-4D97-AF65-F5344CB8AC3E}">
        <p14:creationId xmlns:p14="http://schemas.microsoft.com/office/powerpoint/2010/main" val="33623174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RTOS?</a:t>
            </a:r>
          </a:p>
        </p:txBody>
      </p:sp>
      <p:sp>
        <p:nvSpPr>
          <p:cNvPr id="3" name="TextBox 2"/>
          <p:cNvSpPr txBox="1"/>
          <p:nvPr/>
        </p:nvSpPr>
        <p:spPr>
          <a:xfrm>
            <a:off x="346881" y="1219200"/>
            <a:ext cx="8382000" cy="4955203"/>
          </a:xfrm>
          <a:prstGeom prst="rect">
            <a:avLst/>
          </a:prstGeom>
          <a:noFill/>
        </p:spPr>
        <p:txBody>
          <a:bodyPr wrap="square" rtlCol="0">
            <a:spAutoFit/>
          </a:bodyPr>
          <a:lstStyle/>
          <a:p>
            <a:pPr marL="914400" lvl="1" indent="-457200" algn="l">
              <a:buFont typeface="Wingdings" pitchFamily="2" charset="2"/>
              <a:buChar char="q"/>
            </a:pPr>
            <a:r>
              <a:rPr lang="en-GB" sz="2800" dirty="0"/>
              <a:t>Priority based task scheduling</a:t>
            </a:r>
          </a:p>
          <a:p>
            <a:pPr marL="914400" lvl="1" indent="-457200" algn="l">
              <a:buFont typeface="Courier New" pitchFamily="49" charset="0"/>
              <a:buChar char="o"/>
            </a:pPr>
            <a:r>
              <a:rPr lang="en-GB" sz="2000" dirty="0"/>
              <a:t>Ensures better responsiveness to events</a:t>
            </a:r>
          </a:p>
          <a:p>
            <a:pPr marL="914400" lvl="1" indent="-457200" algn="l">
              <a:buFont typeface="Courier New" pitchFamily="49" charset="0"/>
              <a:buChar char="o"/>
            </a:pPr>
            <a:r>
              <a:rPr lang="en-GB" sz="2000" dirty="0"/>
              <a:t>A pre-emptive scheduler always runs the highest priority task that is ready to run, allowing hard real time tasks to meet its deadlines</a:t>
            </a:r>
          </a:p>
          <a:p>
            <a:pPr marL="914400" lvl="1" indent="-457200" algn="l">
              <a:buFont typeface="Courier New" pitchFamily="49" charset="0"/>
              <a:buChar char="o"/>
            </a:pPr>
            <a:r>
              <a:rPr lang="en-GB" sz="2000" dirty="0"/>
              <a:t>Removes dependency of tasks on the execution time of other functions running in the “super loop”</a:t>
            </a:r>
          </a:p>
          <a:p>
            <a:pPr lvl="1" algn="l"/>
            <a:endParaRPr lang="en-GB" sz="2000" dirty="0"/>
          </a:p>
          <a:p>
            <a:pPr marL="914400" lvl="1" indent="-457200" algn="l">
              <a:buFont typeface="Courier New" pitchFamily="49" charset="0"/>
              <a:buChar char="o"/>
            </a:pPr>
            <a:endParaRPr lang="en-GB" sz="2000" dirty="0"/>
          </a:p>
          <a:p>
            <a:pPr marL="914400" lvl="1" indent="-457200" algn="l">
              <a:buFont typeface="Wingdings" pitchFamily="2" charset="2"/>
              <a:buChar char="q"/>
            </a:pPr>
            <a:r>
              <a:rPr lang="en-GB" sz="2800" dirty="0"/>
              <a:t>Efficient CPU usage</a:t>
            </a:r>
          </a:p>
          <a:p>
            <a:pPr marL="914400" lvl="1" indent="-457200" algn="l">
              <a:buFont typeface="Courier New" pitchFamily="49" charset="0"/>
              <a:buChar char="o"/>
            </a:pPr>
            <a:r>
              <a:rPr lang="en-GB" sz="2000" dirty="0"/>
              <a:t>Does not waste CPU cycles by running tasks waiting on events/ resources</a:t>
            </a:r>
          </a:p>
          <a:p>
            <a:pPr marL="914400" lvl="1" indent="-457200" algn="l">
              <a:buFont typeface="Courier New" pitchFamily="49" charset="0"/>
              <a:buChar char="o"/>
            </a:pPr>
            <a:r>
              <a:rPr lang="en-GB" sz="2000" dirty="0"/>
              <a:t>Idle task is run when there are no application tasks ready to run. This allows putting CPU in low power modes</a:t>
            </a:r>
          </a:p>
          <a:p>
            <a:pPr lvl="1" algn="l"/>
            <a:r>
              <a:rPr lang="en-GB" sz="2000" dirty="0"/>
              <a:t> </a:t>
            </a:r>
          </a:p>
        </p:txBody>
      </p:sp>
    </p:spTree>
    <p:extLst>
      <p:ext uri="{BB962C8B-B14F-4D97-AF65-F5344CB8AC3E}">
        <p14:creationId xmlns:p14="http://schemas.microsoft.com/office/powerpoint/2010/main" val="23753649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4953000" y="1585452"/>
            <a:ext cx="3657600" cy="1600200"/>
          </a:xfrm>
          <a:prstGeom prst="rect">
            <a:avLst/>
          </a:prstGeom>
          <a:solidFill>
            <a:srgbClr val="BFFFFD"/>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Application</a:t>
            </a:r>
          </a:p>
        </p:txBody>
      </p:sp>
      <p:graphicFrame>
        <p:nvGraphicFramePr>
          <p:cNvPr id="39" name="Object 2"/>
          <p:cNvGraphicFramePr>
            <a:graphicFrameLocks noGrp="1" noChangeAspect="1"/>
          </p:cNvGraphicFramePr>
          <p:nvPr>
            <p:ph sz="half" idx="4294967295"/>
          </p:nvPr>
        </p:nvGraphicFramePr>
        <p:xfrm>
          <a:off x="6248400" y="2119313"/>
          <a:ext cx="1066800" cy="903287"/>
        </p:xfrm>
        <a:graphic>
          <a:graphicData uri="http://schemas.openxmlformats.org/presentationml/2006/ole">
            <mc:AlternateContent xmlns:mc="http://schemas.openxmlformats.org/markup-compatibility/2006">
              <mc:Choice xmlns:v="urn:schemas-microsoft-com:vml" Requires="v">
                <p:oleObj spid="_x0000_s13322" name="Visio" r:id="rId4" imgW="1066394" imgH="903427" progId="">
                  <p:embed/>
                </p:oleObj>
              </mc:Choice>
              <mc:Fallback>
                <p:oleObj name="Visio" r:id="rId4" imgW="1066394" imgH="903427" progId="">
                  <p:embed/>
                  <p:pic>
                    <p:nvPicPr>
                      <p:cNvPr id="3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119313"/>
                        <a:ext cx="1066800" cy="903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sp>
        <p:nvSpPr>
          <p:cNvPr id="40" name="Freeform 39"/>
          <p:cNvSpPr/>
          <p:nvPr/>
        </p:nvSpPr>
        <p:spPr>
          <a:xfrm>
            <a:off x="2744788" y="1600200"/>
            <a:ext cx="3732212" cy="914400"/>
          </a:xfrm>
          <a:custGeom>
            <a:avLst/>
            <a:gdLst>
              <a:gd name="connsiteX0" fmla="*/ 0 w 3801653"/>
              <a:gd name="connsiteY0" fmla="*/ 819921 h 819921"/>
              <a:gd name="connsiteX1" fmla="*/ 2020161 w 3801653"/>
              <a:gd name="connsiteY1" fmla="*/ 1691 h 819921"/>
              <a:gd name="connsiteX2" fmla="*/ 3801653 w 3801653"/>
              <a:gd name="connsiteY2" fmla="*/ 589794 h 819921"/>
            </a:gdLst>
            <a:ahLst/>
            <a:cxnLst>
              <a:cxn ang="0">
                <a:pos x="connsiteX0" y="connsiteY0"/>
              </a:cxn>
              <a:cxn ang="0">
                <a:pos x="connsiteX1" y="connsiteY1"/>
              </a:cxn>
              <a:cxn ang="0">
                <a:pos x="connsiteX2" y="connsiteY2"/>
              </a:cxn>
            </a:cxnLst>
            <a:rect l="l" t="t" r="r" b="b"/>
            <a:pathLst>
              <a:path w="3801653" h="819921">
                <a:moveTo>
                  <a:pt x="0" y="819921"/>
                </a:moveTo>
                <a:cubicBezTo>
                  <a:pt x="693276" y="429983"/>
                  <a:pt x="1386552" y="40045"/>
                  <a:pt x="2020161" y="1691"/>
                </a:cubicBezTo>
                <a:cubicBezTo>
                  <a:pt x="2653770" y="-36663"/>
                  <a:pt x="3801653" y="589794"/>
                  <a:pt x="3801653" y="589794"/>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1" name="Cloud 40"/>
          <p:cNvSpPr/>
          <p:nvPr/>
        </p:nvSpPr>
        <p:spPr>
          <a:xfrm>
            <a:off x="152400" y="1066800"/>
            <a:ext cx="4191000" cy="2438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000000"/>
              </a:solidFill>
            </a:endParaRPr>
          </a:p>
        </p:txBody>
      </p:sp>
      <p:sp>
        <p:nvSpPr>
          <p:cNvPr id="42" name="Rectangle 2"/>
          <p:cNvSpPr>
            <a:spLocks noGrp="1" noChangeArrowheads="1"/>
          </p:cNvSpPr>
          <p:nvPr>
            <p:ph type="title"/>
          </p:nvPr>
        </p:nvSpPr>
        <p:spPr>
          <a:xfrm>
            <a:off x="1219200" y="309563"/>
            <a:ext cx="7772400" cy="628650"/>
          </a:xfrm>
        </p:spPr>
        <p:txBody>
          <a:bodyPr/>
          <a:lstStyle/>
          <a:p>
            <a:pPr eaLnBrk="1" hangingPunct="1"/>
            <a:r>
              <a:rPr lang="en-US" dirty="0"/>
              <a:t>RTOS Driven</a:t>
            </a:r>
          </a:p>
        </p:txBody>
      </p:sp>
      <p:sp>
        <p:nvSpPr>
          <p:cNvPr id="43" name="AutoShape 10"/>
          <p:cNvSpPr>
            <a:spLocks noChangeArrowheads="1"/>
          </p:cNvSpPr>
          <p:nvPr/>
        </p:nvSpPr>
        <p:spPr bwMode="auto">
          <a:xfrm>
            <a:off x="4953000" y="6096000"/>
            <a:ext cx="3657600" cy="471948"/>
          </a:xfrm>
          <a:prstGeom prst="flowChartProcess">
            <a:avLst/>
          </a:prstGeom>
          <a:solidFill>
            <a:srgbClr val="FF9F9F"/>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nchor="ctr"/>
          <a:lstStyle/>
          <a:p>
            <a:pPr algn="ctr">
              <a:defRPr/>
            </a:pPr>
            <a:r>
              <a:rPr lang="en-US" dirty="0">
                <a:latin typeface="Arial" charset="0"/>
                <a:cs typeface="Arial" charset="0"/>
              </a:rPr>
              <a:t>PLIB</a:t>
            </a:r>
          </a:p>
        </p:txBody>
      </p:sp>
      <p:sp>
        <p:nvSpPr>
          <p:cNvPr id="44" name="AutoShape 15"/>
          <p:cNvSpPr>
            <a:spLocks noChangeArrowheads="1"/>
          </p:cNvSpPr>
          <p:nvPr/>
        </p:nvSpPr>
        <p:spPr bwMode="auto">
          <a:xfrm>
            <a:off x="4953000" y="4709652"/>
            <a:ext cx="3657600" cy="1351935"/>
          </a:xfrm>
          <a:prstGeom prst="flowChartProcess">
            <a:avLst/>
          </a:prstGeom>
          <a:solidFill>
            <a:srgbClr val="FEFFAC"/>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Driver</a:t>
            </a:r>
          </a:p>
        </p:txBody>
      </p:sp>
      <p:sp>
        <p:nvSpPr>
          <p:cNvPr id="45" name="Rectangle 44"/>
          <p:cNvSpPr>
            <a:spLocks noChangeArrowheads="1"/>
          </p:cNvSpPr>
          <p:nvPr/>
        </p:nvSpPr>
        <p:spPr bwMode="auto">
          <a:xfrm>
            <a:off x="4953000" y="3261852"/>
            <a:ext cx="3657600" cy="1371600"/>
          </a:xfrm>
          <a:prstGeom prst="rect">
            <a:avLst/>
          </a:prstGeom>
          <a:solidFill>
            <a:srgbClr val="C2FFB8"/>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Middleware</a:t>
            </a:r>
          </a:p>
        </p:txBody>
      </p:sp>
      <p:graphicFrame>
        <p:nvGraphicFramePr>
          <p:cNvPr id="46" name="Object 3"/>
          <p:cNvGraphicFramePr>
            <a:graphicFrameLocks noGrp="1" noChangeAspect="1"/>
          </p:cNvGraphicFramePr>
          <p:nvPr>
            <p:ph sz="half" idx="4294967295"/>
          </p:nvPr>
        </p:nvGraphicFramePr>
        <p:xfrm>
          <a:off x="6248400" y="5102225"/>
          <a:ext cx="1066800" cy="903288"/>
        </p:xfrm>
        <a:graphic>
          <a:graphicData uri="http://schemas.openxmlformats.org/presentationml/2006/ole">
            <mc:AlternateContent xmlns:mc="http://schemas.openxmlformats.org/markup-compatibility/2006">
              <mc:Choice xmlns:v="urn:schemas-microsoft-com:vml" Requires="v">
                <p:oleObj spid="_x0000_s13323" name="Visio" r:id="rId6" imgW="1066394" imgH="903427" progId="">
                  <p:embed/>
                </p:oleObj>
              </mc:Choice>
              <mc:Fallback>
                <p:oleObj name="Visio" r:id="rId6" imgW="1066394" imgH="903427" progId="">
                  <p:embed/>
                  <p:pic>
                    <p:nvPicPr>
                      <p:cNvPr id="4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2225"/>
                        <a:ext cx="1066800" cy="903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graphicFrame>
        <p:nvGraphicFramePr>
          <p:cNvPr id="47" name="Object 4"/>
          <p:cNvGraphicFramePr>
            <a:graphicFrameLocks noGrp="1" noChangeAspect="1"/>
          </p:cNvGraphicFramePr>
          <p:nvPr>
            <p:ph sz="half" idx="4294967295"/>
          </p:nvPr>
        </p:nvGraphicFramePr>
        <p:xfrm>
          <a:off x="6248400" y="3643313"/>
          <a:ext cx="1066800" cy="903287"/>
        </p:xfrm>
        <a:graphic>
          <a:graphicData uri="http://schemas.openxmlformats.org/presentationml/2006/ole">
            <mc:AlternateContent xmlns:mc="http://schemas.openxmlformats.org/markup-compatibility/2006">
              <mc:Choice xmlns:v="urn:schemas-microsoft-com:vml" Requires="v">
                <p:oleObj spid="_x0000_s13324" name="Visio" r:id="rId7" imgW="1066394" imgH="903427" progId="">
                  <p:embed/>
                </p:oleObj>
              </mc:Choice>
              <mc:Fallback>
                <p:oleObj name="Visio" r:id="rId7" imgW="1066394" imgH="903427" progId="">
                  <p:embed/>
                  <p:pic>
                    <p:nvPicPr>
                      <p:cNvPr id="47"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643313"/>
                        <a:ext cx="1066800" cy="903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7" dir="2700000" algn="ctr" rotWithShape="0">
                                <a:schemeClr val="bg2">
                                  <a:alpha val="74997"/>
                                </a:schemeClr>
                              </a:outerShdw>
                            </a:effectLst>
                          </a14:hiddenEffects>
                        </a:ext>
                      </a:extLst>
                    </p:spPr>
                  </p:pic>
                </p:oleObj>
              </mc:Fallback>
            </mc:AlternateContent>
          </a:graphicData>
        </a:graphic>
      </p:graphicFrame>
      <p:sp>
        <p:nvSpPr>
          <p:cNvPr id="49" name="Freeform 48"/>
          <p:cNvSpPr/>
          <p:nvPr/>
        </p:nvSpPr>
        <p:spPr>
          <a:xfrm>
            <a:off x="3297238" y="5562600"/>
            <a:ext cx="2951162" cy="438150"/>
          </a:xfrm>
          <a:custGeom>
            <a:avLst/>
            <a:gdLst>
              <a:gd name="connsiteX0" fmla="*/ 0 w 2976370"/>
              <a:gd name="connsiteY0" fmla="*/ 539395 h 539395"/>
              <a:gd name="connsiteX1" fmla="*/ 782580 w 2976370"/>
              <a:gd name="connsiteY1" fmla="*/ 77599 h 539395"/>
              <a:gd name="connsiteX2" fmla="*/ 2976370 w 2976370"/>
              <a:gd name="connsiteY2" fmla="*/ 633 h 539395"/>
            </a:gdLst>
            <a:ahLst/>
            <a:cxnLst>
              <a:cxn ang="0">
                <a:pos x="connsiteX0" y="connsiteY0"/>
              </a:cxn>
              <a:cxn ang="0">
                <a:pos x="connsiteX1" y="connsiteY1"/>
              </a:cxn>
              <a:cxn ang="0">
                <a:pos x="connsiteX2" y="connsiteY2"/>
              </a:cxn>
            </a:cxnLst>
            <a:rect l="l" t="t" r="r" b="b"/>
            <a:pathLst>
              <a:path w="2976370" h="539395">
                <a:moveTo>
                  <a:pt x="0" y="539395"/>
                </a:moveTo>
                <a:cubicBezTo>
                  <a:pt x="143259" y="353394"/>
                  <a:pt x="286518" y="167393"/>
                  <a:pt x="782580" y="77599"/>
                </a:cubicBezTo>
                <a:cubicBezTo>
                  <a:pt x="1278642" y="-12195"/>
                  <a:pt x="2976370" y="633"/>
                  <a:pt x="2976370" y="633"/>
                </a:cubicBezTo>
              </a:path>
            </a:pathLst>
          </a:cu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0" name="Cloud 49"/>
          <p:cNvSpPr/>
          <p:nvPr/>
        </p:nvSpPr>
        <p:spPr>
          <a:xfrm>
            <a:off x="0" y="2971800"/>
            <a:ext cx="4800600" cy="2184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200" dirty="0">
              <a:solidFill>
                <a:srgbClr val="000000"/>
              </a:solidFill>
            </a:endParaRPr>
          </a:p>
        </p:txBody>
      </p:sp>
      <p:sp>
        <p:nvSpPr>
          <p:cNvPr id="51" name="TextBox 19"/>
          <p:cNvSpPr txBox="1">
            <a:spLocks noChangeArrowheads="1"/>
          </p:cNvSpPr>
          <p:nvPr/>
        </p:nvSpPr>
        <p:spPr bwMode="auto">
          <a:xfrm>
            <a:off x="762000" y="3402280"/>
            <a:ext cx="32766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void </a:t>
            </a:r>
            <a:r>
              <a:rPr lang="en-US" sz="1000" dirty="0">
                <a:solidFill>
                  <a:schemeClr val="tx1"/>
                </a:solidFill>
                <a:latin typeface="Courier New" pitchFamily="49" charset="0"/>
                <a:ea typeface="Courier"/>
                <a:cs typeface="Courier New" pitchFamily="49" charset="0"/>
              </a:rPr>
              <a:t>_SYS_Tasks </a:t>
            </a:r>
            <a:r>
              <a:rPr lang="en-US" sz="1000" dirty="0">
                <a:solidFill>
                  <a:srgbClr val="660066"/>
                </a:solidFill>
                <a:latin typeface="Courier New" pitchFamily="49" charset="0"/>
                <a:ea typeface="Courier"/>
                <a:cs typeface="Courier New" pitchFamily="49" charset="0"/>
              </a:rPr>
              <a:t>(void *param)</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while(1)</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    DRV_SPI_Tasks(sysObj.spiObjectIdx0);</a:t>
            </a:r>
          </a:p>
          <a:p>
            <a:pPr algn="l"/>
            <a:r>
              <a:rPr lang="en-US" sz="1000" dirty="0">
                <a:solidFill>
                  <a:schemeClr val="tx1"/>
                </a:solidFill>
                <a:latin typeface="Courier New" pitchFamily="49" charset="0"/>
                <a:ea typeface="Courier"/>
                <a:cs typeface="Courier New" pitchFamily="49" charset="0"/>
              </a:rPr>
              <a:t>    vTaskDelay(10);/*Give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52" name="TextBox 2"/>
          <p:cNvSpPr txBox="1">
            <a:spLocks noChangeArrowheads="1"/>
          </p:cNvSpPr>
          <p:nvPr/>
        </p:nvSpPr>
        <p:spPr bwMode="auto">
          <a:xfrm>
            <a:off x="762000" y="1566402"/>
            <a:ext cx="35814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static void </a:t>
            </a:r>
            <a:r>
              <a:rPr lang="en-US" sz="1000" dirty="0">
                <a:solidFill>
                  <a:schemeClr val="tx1"/>
                </a:solidFill>
                <a:latin typeface="Courier New" pitchFamily="49" charset="0"/>
                <a:ea typeface="Courier"/>
                <a:cs typeface="Courier New" pitchFamily="49" charset="0"/>
              </a:rPr>
              <a:t>_SENSORTASK_Tasks</a:t>
            </a:r>
            <a:r>
              <a:rPr lang="en-US" sz="1000" dirty="0">
                <a:solidFill>
                  <a:srgbClr val="660066"/>
                </a:solidFill>
                <a:latin typeface="Courier New" pitchFamily="49" charset="0"/>
                <a:ea typeface="Courier"/>
                <a:cs typeface="Courier New" pitchFamily="49" charset="0"/>
              </a:rPr>
              <a:t>(void)</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a:t>
            </a:r>
            <a:r>
              <a:rPr lang="en-US" sz="1000" dirty="0">
                <a:solidFill>
                  <a:schemeClr val="tx1"/>
                </a:solidFill>
                <a:latin typeface="Courier New" pitchFamily="49" charset="0"/>
                <a:ea typeface="Courier"/>
                <a:cs typeface="Courier New" pitchFamily="49" charset="0"/>
              </a:rPr>
              <a:t>(1)</a:t>
            </a:r>
          </a:p>
          <a:p>
            <a:pPr algn="l"/>
            <a:r>
              <a:rPr lang="en-US" sz="1000" dirty="0">
                <a:solidFill>
                  <a:srgbClr val="660066"/>
                </a:solidFill>
                <a:latin typeface="Courier New" pitchFamily="49" charset="0"/>
                <a:ea typeface="Courier"/>
                <a:cs typeface="Courier New" pitchFamily="49" charset="0"/>
              </a:rPr>
              <a:t>    </a:t>
            </a:r>
            <a:r>
              <a:rPr lang="en-US" sz="1000" dirty="0">
                <a:solidFill>
                  <a:schemeClr val="tx1"/>
                </a:solidFill>
                <a:latin typeface="Courier New" pitchFamily="49" charset="0"/>
                <a:ea typeface="Courier"/>
                <a:cs typeface="Courier New" pitchFamily="49" charset="0"/>
              </a:rPr>
              <a:t>{</a:t>
            </a:r>
          </a:p>
          <a:p>
            <a:pPr algn="l"/>
            <a:r>
              <a:rPr lang="en-US" sz="1000" dirty="0">
                <a:solidFill>
                  <a:schemeClr val="tx1"/>
                </a:solidFill>
                <a:latin typeface="Courier New" pitchFamily="49" charset="0"/>
                <a:ea typeface="Courier"/>
                <a:cs typeface="Courier New" pitchFamily="49" charset="0"/>
              </a:rPr>
              <a:t>        SENSORTASK_Tasks();</a:t>
            </a:r>
          </a:p>
          <a:p>
            <a:pPr algn="l"/>
            <a:r>
              <a:rPr lang="en-US" sz="1000" dirty="0">
                <a:solidFill>
                  <a:schemeClr val="tx1"/>
                </a:solidFill>
                <a:latin typeface="Courier New" pitchFamily="49" charset="0"/>
                <a:ea typeface="Courier"/>
                <a:cs typeface="Courier New" pitchFamily="49" charset="0"/>
              </a:rPr>
              <a:t>        vTaskDelay(10); /*Give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4" name="TextBox 3"/>
          <p:cNvSpPr txBox="1"/>
          <p:nvPr/>
        </p:nvSpPr>
        <p:spPr>
          <a:xfrm>
            <a:off x="304800" y="5156200"/>
            <a:ext cx="3962400" cy="1384995"/>
          </a:xfrm>
          <a:prstGeom prst="rect">
            <a:avLst/>
          </a:prstGeom>
          <a:solidFill>
            <a:srgbClr val="FD9DA6"/>
          </a:solidFill>
          <a:scene3d>
            <a:camera prst="orthographicFront"/>
            <a:lightRig rig="threePt" dir="t"/>
          </a:scene3d>
          <a:sp3d>
            <a:bevelT/>
          </a:sp3d>
        </p:spPr>
        <p:txBody>
          <a:bodyPr wrap="square" rtlCol="0">
            <a:spAutoFit/>
          </a:bodyPr>
          <a:lstStyle/>
          <a:p>
            <a:pPr algn="l"/>
            <a:endParaRPr lang="en-US" sz="1400" dirty="0"/>
          </a:p>
          <a:p>
            <a:pPr algn="l"/>
            <a:r>
              <a:rPr lang="en-US" sz="1400" dirty="0"/>
              <a:t>void SPI_ISR(void)</a:t>
            </a:r>
          </a:p>
          <a:p>
            <a:pPr algn="l"/>
            <a:r>
              <a:rPr lang="en-US" sz="1400" dirty="0"/>
              <a:t>{</a:t>
            </a:r>
          </a:p>
          <a:p>
            <a:pPr algn="l"/>
            <a:r>
              <a:rPr lang="en-US" sz="1400" dirty="0"/>
              <a:t>       DRV_SPI_Tasks(sysObj.spiObjectIdx0);</a:t>
            </a:r>
          </a:p>
          <a:p>
            <a:pPr algn="l"/>
            <a:r>
              <a:rPr lang="en-US" sz="1400" dirty="0"/>
              <a:t>}</a:t>
            </a:r>
          </a:p>
          <a:p>
            <a:pPr algn="l"/>
            <a:endParaRPr lang="en-US" sz="1400" dirty="0"/>
          </a:p>
        </p:txBody>
      </p:sp>
      <p:sp>
        <p:nvSpPr>
          <p:cNvPr id="5" name="Freeform 4"/>
          <p:cNvSpPr/>
          <p:nvPr/>
        </p:nvSpPr>
        <p:spPr bwMode="auto">
          <a:xfrm>
            <a:off x="4107976" y="4558352"/>
            <a:ext cx="2033517" cy="731003"/>
          </a:xfrm>
          <a:custGeom>
            <a:avLst/>
            <a:gdLst>
              <a:gd name="connsiteX0" fmla="*/ 0 w 2033517"/>
              <a:gd name="connsiteY0" fmla="*/ 0 h 731003"/>
              <a:gd name="connsiteX1" fmla="*/ 723331 w 2033517"/>
              <a:gd name="connsiteY1" fmla="*/ 627797 h 731003"/>
              <a:gd name="connsiteX2" fmla="*/ 2033517 w 2033517"/>
              <a:gd name="connsiteY2" fmla="*/ 723332 h 731003"/>
            </a:gdLst>
            <a:ahLst/>
            <a:cxnLst>
              <a:cxn ang="0">
                <a:pos x="connsiteX0" y="connsiteY0"/>
              </a:cxn>
              <a:cxn ang="0">
                <a:pos x="connsiteX1" y="connsiteY1"/>
              </a:cxn>
              <a:cxn ang="0">
                <a:pos x="connsiteX2" y="connsiteY2"/>
              </a:cxn>
            </a:cxnLst>
            <a:rect l="l" t="t" r="r" b="b"/>
            <a:pathLst>
              <a:path w="2033517" h="731003">
                <a:moveTo>
                  <a:pt x="0" y="0"/>
                </a:moveTo>
                <a:cubicBezTo>
                  <a:pt x="192206" y="253621"/>
                  <a:pt x="384412" y="507242"/>
                  <a:pt x="723331" y="627797"/>
                </a:cubicBezTo>
                <a:cubicBezTo>
                  <a:pt x="1062251" y="748352"/>
                  <a:pt x="1547884" y="735842"/>
                  <a:pt x="2033517" y="723332"/>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endParaRPr lang="en-US">
              <a:solidFill>
                <a:schemeClr val="tx1"/>
              </a:solidFill>
              <a:latin typeface="+mn-lt"/>
            </a:endParaRPr>
          </a:p>
        </p:txBody>
      </p:sp>
    </p:spTree>
    <p:extLst>
      <p:ext uri="{BB962C8B-B14F-4D97-AF65-F5344CB8AC3E}">
        <p14:creationId xmlns:p14="http://schemas.microsoft.com/office/powerpoint/2010/main" val="2790520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Masters_17\slides\images\RTOS_CONFI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3333750" cy="50292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ounded Rectangle 3"/>
          <p:cNvSpPr/>
          <p:nvPr/>
        </p:nvSpPr>
        <p:spPr bwMode="auto">
          <a:xfrm>
            <a:off x="304800" y="1322062"/>
            <a:ext cx="3257550" cy="596585"/>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Rounded Rectangle 4"/>
          <p:cNvSpPr/>
          <p:nvPr/>
        </p:nvSpPr>
        <p:spPr bwMode="auto">
          <a:xfrm>
            <a:off x="320720" y="2057400"/>
            <a:ext cx="3276600" cy="403860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6" name="TextBox 5"/>
          <p:cNvSpPr txBox="1"/>
          <p:nvPr/>
        </p:nvSpPr>
        <p:spPr>
          <a:xfrm>
            <a:off x="5105400" y="1292997"/>
            <a:ext cx="2667000" cy="1569660"/>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Select desired RTOS</a:t>
            </a:r>
          </a:p>
          <a:p>
            <a:pPr algn="l"/>
            <a:endParaRPr lang="en-US" sz="1200" dirty="0">
              <a:solidFill>
                <a:schemeClr val="tx1"/>
              </a:solidFill>
            </a:endParaRPr>
          </a:p>
          <a:p>
            <a:pPr marL="171450" indent="-171450" algn="l">
              <a:buFont typeface="Wingdings" pitchFamily="2" charset="2"/>
              <a:buChar char="q"/>
            </a:pPr>
            <a:r>
              <a:rPr lang="en-US" sz="1200" dirty="0">
                <a:solidFill>
                  <a:schemeClr val="tx1"/>
                </a:solidFill>
              </a:rPr>
              <a:t>freeRTOS</a:t>
            </a:r>
          </a:p>
          <a:p>
            <a:pPr marL="171450" indent="-171450" algn="l">
              <a:buFont typeface="Wingdings" pitchFamily="2" charset="2"/>
              <a:buChar char="q"/>
            </a:pPr>
            <a:r>
              <a:rPr lang="en-US" sz="1200" dirty="0">
                <a:solidFill>
                  <a:schemeClr val="tx1"/>
                </a:solidFill>
              </a:rPr>
              <a:t>openRTOS</a:t>
            </a:r>
          </a:p>
          <a:p>
            <a:pPr marL="171450" indent="-171450" algn="l">
              <a:buFont typeface="Wingdings" pitchFamily="2" charset="2"/>
              <a:buChar char="q"/>
            </a:pPr>
            <a:r>
              <a:rPr lang="en-US" sz="1200" dirty="0">
                <a:solidFill>
                  <a:schemeClr val="tx1"/>
                </a:solidFill>
              </a:rPr>
              <a:t>uc/os-II</a:t>
            </a:r>
          </a:p>
          <a:p>
            <a:pPr marL="171450" indent="-171450" algn="l">
              <a:buFont typeface="Wingdings" pitchFamily="2" charset="2"/>
              <a:buChar char="q"/>
            </a:pPr>
            <a:r>
              <a:rPr lang="en-US" sz="1200" dirty="0">
                <a:solidFill>
                  <a:schemeClr val="tx1"/>
                </a:solidFill>
              </a:rPr>
              <a:t>uc/os-III</a:t>
            </a:r>
          </a:p>
          <a:p>
            <a:pPr marL="171450" indent="-171450" algn="l">
              <a:buFont typeface="Wingdings" pitchFamily="2" charset="2"/>
              <a:buChar char="q"/>
            </a:pPr>
            <a:r>
              <a:rPr lang="en-US" sz="1200" dirty="0">
                <a:solidFill>
                  <a:schemeClr val="tx1"/>
                </a:solidFill>
              </a:rPr>
              <a:t>Thread X</a:t>
            </a:r>
          </a:p>
          <a:p>
            <a:pPr marL="171450" indent="-171450" algn="l">
              <a:buFont typeface="Wingdings" pitchFamily="2" charset="2"/>
              <a:buChar char="q"/>
            </a:pPr>
            <a:r>
              <a:rPr lang="en-US" sz="1200" dirty="0">
                <a:solidFill>
                  <a:schemeClr val="tx1"/>
                </a:solidFill>
              </a:rPr>
              <a:t>embOS</a:t>
            </a:r>
          </a:p>
        </p:txBody>
      </p:sp>
      <p:sp>
        <p:nvSpPr>
          <p:cNvPr id="8" name="TextBox 7"/>
          <p:cNvSpPr txBox="1"/>
          <p:nvPr/>
        </p:nvSpPr>
        <p:spPr>
          <a:xfrm>
            <a:off x="5105400" y="3429000"/>
            <a:ext cx="2667000"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Configure RTOS specific options</a:t>
            </a:r>
          </a:p>
        </p:txBody>
      </p:sp>
      <p:cxnSp>
        <p:nvCxnSpPr>
          <p:cNvPr id="9" name="Straight Arrow Connector 8"/>
          <p:cNvCxnSpPr>
            <a:stCxn id="6" idx="1"/>
          </p:cNvCxnSpPr>
          <p:nvPr/>
        </p:nvCxnSpPr>
        <p:spPr bwMode="auto">
          <a:xfrm flipH="1" flipV="1">
            <a:off x="2895600" y="1754667"/>
            <a:ext cx="2209800" cy="32316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11" name="Straight Arrow Connector 10"/>
          <p:cNvCxnSpPr>
            <a:stCxn id="8" idx="1"/>
          </p:cNvCxnSpPr>
          <p:nvPr/>
        </p:nvCxnSpPr>
        <p:spPr bwMode="auto">
          <a:xfrm flipH="1">
            <a:off x="3352800" y="3659833"/>
            <a:ext cx="1752600" cy="416867"/>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14" name="Title 1"/>
          <p:cNvSpPr>
            <a:spLocks noGrp="1"/>
          </p:cNvSpPr>
          <p:nvPr>
            <p:ph type="title"/>
          </p:nvPr>
        </p:nvSpPr>
        <p:spPr>
          <a:xfrm>
            <a:off x="1219200" y="304800"/>
            <a:ext cx="7772400" cy="628650"/>
          </a:xfrm>
        </p:spPr>
        <p:txBody>
          <a:bodyPr/>
          <a:lstStyle/>
          <a:p>
            <a:r>
              <a:rPr lang="en-US" dirty="0"/>
              <a:t>RTOS – MHC Configuration</a:t>
            </a:r>
          </a:p>
        </p:txBody>
      </p:sp>
    </p:spTree>
    <p:extLst>
      <p:ext uri="{BB962C8B-B14F-4D97-AF65-F5344CB8AC3E}">
        <p14:creationId xmlns:p14="http://schemas.microsoft.com/office/powerpoint/2010/main" val="18360616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pic>
        <p:nvPicPr>
          <p:cNvPr id="97282" name="Picture 2" descr="D:\Masters_17\slides\images\RTOS_SYS_TASK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483"/>
            <a:ext cx="2590800" cy="19812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4731224" y="1253461"/>
            <a:ext cx="4260376" cy="58477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600" dirty="0"/>
              <a:t>RTOS configuration for the SYS_Tasks thread. </a:t>
            </a:r>
          </a:p>
        </p:txBody>
      </p:sp>
      <p:sp>
        <p:nvSpPr>
          <p:cNvPr id="3" name="TextBox 2"/>
          <p:cNvSpPr txBox="1"/>
          <p:nvPr/>
        </p:nvSpPr>
        <p:spPr>
          <a:xfrm>
            <a:off x="4724400" y="3526558"/>
            <a:ext cx="4267200" cy="304698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static void </a:t>
            </a:r>
            <a:r>
              <a:rPr lang="en-US" sz="1200" dirty="0">
                <a:solidFill>
                  <a:srgbClr val="0000FF"/>
                </a:solidFill>
              </a:rPr>
              <a:t>_SYS_Tasks </a:t>
            </a:r>
            <a:r>
              <a:rPr lang="en-US" sz="1200" dirty="0"/>
              <a:t>( void)</a:t>
            </a:r>
          </a:p>
          <a:p>
            <a:pPr algn="l"/>
            <a:r>
              <a:rPr lang="en-US" sz="1200" dirty="0"/>
              <a:t>{</a:t>
            </a:r>
          </a:p>
          <a:p>
            <a:pPr algn="l"/>
            <a:r>
              <a:rPr lang="en-US" sz="1200" dirty="0"/>
              <a:t>    while(1)</a:t>
            </a:r>
          </a:p>
          <a:p>
            <a:pPr algn="l"/>
            <a:r>
              <a:rPr lang="en-US" sz="1200" dirty="0"/>
              <a:t>    {</a:t>
            </a:r>
          </a:p>
          <a:p>
            <a:pPr algn="l"/>
            <a:r>
              <a:rPr lang="en-US" sz="1200" dirty="0"/>
              <a:t>        /* Maintain system services */</a:t>
            </a:r>
          </a:p>
          <a:p>
            <a:pPr algn="l"/>
            <a:r>
              <a:rPr lang="en-US" sz="1200" dirty="0"/>
              <a:t>        SYS_CONSOLE_Tasks(sysObj.sysConsole0);</a:t>
            </a:r>
          </a:p>
          <a:p>
            <a:pPr algn="l"/>
            <a:endParaRPr lang="en-US" sz="1200" dirty="0"/>
          </a:p>
          <a:p>
            <a:pPr algn="l"/>
            <a:r>
              <a:rPr lang="en-US" sz="1200" dirty="0"/>
              <a:t>        /* Maintain Device Drivers */</a:t>
            </a:r>
          </a:p>
          <a:p>
            <a:pPr algn="l"/>
            <a:endParaRPr lang="en-US" sz="1200" dirty="0"/>
          </a:p>
          <a:p>
            <a:pPr algn="l"/>
            <a:r>
              <a:rPr lang="en-US" sz="1200" dirty="0"/>
              <a:t>        /* Maintain Middleware */</a:t>
            </a:r>
          </a:p>
          <a:p>
            <a:pPr algn="l"/>
            <a:endParaRPr lang="en-US" sz="1200" dirty="0"/>
          </a:p>
          <a:p>
            <a:pPr algn="l"/>
            <a:endParaRPr lang="en-US" sz="1200" dirty="0"/>
          </a:p>
          <a:p>
            <a:pPr algn="l"/>
            <a:r>
              <a:rPr lang="en-US" sz="1200" dirty="0"/>
              <a:t>        /* Task Delay */</a:t>
            </a:r>
          </a:p>
          <a:p>
            <a:pPr algn="l"/>
            <a:r>
              <a:rPr lang="en-US" sz="1200" dirty="0"/>
              <a:t>        </a:t>
            </a:r>
            <a:r>
              <a:rPr lang="en-US" sz="1200" dirty="0">
                <a:solidFill>
                  <a:srgbClr val="00B050"/>
                </a:solidFill>
              </a:rPr>
              <a:t>vTaskDelay(1000 / portTICK_PERIOD_MS);</a:t>
            </a:r>
          </a:p>
          <a:p>
            <a:pPr algn="l"/>
            <a:r>
              <a:rPr lang="en-US" sz="1200" dirty="0"/>
              <a:t>    }</a:t>
            </a:r>
          </a:p>
          <a:p>
            <a:pPr algn="l"/>
            <a:r>
              <a:rPr lang="en-US" sz="1200" dirty="0"/>
              <a:t>}</a:t>
            </a:r>
          </a:p>
        </p:txBody>
      </p:sp>
      <p:sp>
        <p:nvSpPr>
          <p:cNvPr id="7" name="TextBox 6"/>
          <p:cNvSpPr txBox="1"/>
          <p:nvPr/>
        </p:nvSpPr>
        <p:spPr>
          <a:xfrm>
            <a:off x="4724400" y="1905000"/>
            <a:ext cx="4267200" cy="1569660"/>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void SYS_Tasks ( void )</a:t>
            </a:r>
          </a:p>
          <a:p>
            <a:pPr algn="l"/>
            <a:r>
              <a:rPr lang="en-US" sz="1200" dirty="0"/>
              <a:t>{</a:t>
            </a:r>
          </a:p>
          <a:p>
            <a:pPr algn="l"/>
            <a:r>
              <a:rPr lang="en-US" sz="1200" dirty="0"/>
              <a:t>    /* Create OS Thread for Sys Tasks. */</a:t>
            </a:r>
          </a:p>
          <a:p>
            <a:pPr algn="l"/>
            <a:r>
              <a:rPr lang="en-US" sz="1200" dirty="0"/>
              <a:t>    xTaskCreate((TaskFunction_t) </a:t>
            </a:r>
            <a:r>
              <a:rPr lang="en-US" sz="1200" dirty="0">
                <a:solidFill>
                  <a:srgbClr val="0000FF"/>
                </a:solidFill>
              </a:rPr>
              <a:t>_SYS_Tasks</a:t>
            </a:r>
            <a:r>
              <a:rPr lang="en-US" sz="1200" dirty="0"/>
              <a:t>,</a:t>
            </a:r>
          </a:p>
          <a:p>
            <a:pPr algn="l"/>
            <a:r>
              <a:rPr lang="en-US" sz="1200" dirty="0"/>
              <a:t>                "Sys Tasks",</a:t>
            </a:r>
          </a:p>
          <a:p>
            <a:pPr algn="l"/>
            <a:r>
              <a:rPr lang="en-US" sz="1200" dirty="0"/>
              <a:t>                1024, NULL, 1, NULL);</a:t>
            </a:r>
          </a:p>
          <a:p>
            <a:pPr algn="l"/>
            <a:r>
              <a:rPr lang="en-US" sz="1200" dirty="0"/>
              <a:t>      …..</a:t>
            </a:r>
          </a:p>
          <a:p>
            <a:pPr algn="l"/>
            <a:r>
              <a:rPr lang="en-US" sz="1200" dirty="0"/>
              <a:t>}</a:t>
            </a:r>
          </a:p>
        </p:txBody>
      </p:sp>
      <p:sp>
        <p:nvSpPr>
          <p:cNvPr id="10" name="Oval 9"/>
          <p:cNvSpPr/>
          <p:nvPr/>
        </p:nvSpPr>
        <p:spPr bwMode="auto">
          <a:xfrm>
            <a:off x="381000" y="2386083"/>
            <a:ext cx="2819400" cy="460613"/>
          </a:xfrm>
          <a:prstGeom prst="ellipse">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3" name="Straight Arrow Connector 12"/>
          <p:cNvCxnSpPr/>
          <p:nvPr/>
        </p:nvCxnSpPr>
        <p:spPr bwMode="auto">
          <a:xfrm>
            <a:off x="1790700" y="2846696"/>
            <a:ext cx="3306739" cy="3173104"/>
          </a:xfrm>
          <a:prstGeom prst="straightConnector1">
            <a:avLst/>
          </a:prstGeom>
          <a:solidFill>
            <a:srgbClr val="FF9900"/>
          </a:solidFill>
          <a:ln w="25400" cap="flat" cmpd="sng" algn="ctr">
            <a:solidFill>
              <a:srgbClr val="00B050"/>
            </a:solidFill>
            <a:prstDash val="solid"/>
            <a:round/>
            <a:headEnd type="none" w="med" len="med"/>
            <a:tailEnd type="arrow"/>
          </a:ln>
          <a:effectLst/>
        </p:spPr>
      </p:cxnSp>
      <p:sp>
        <p:nvSpPr>
          <p:cNvPr id="15" name="Oval 14"/>
          <p:cNvSpPr/>
          <p:nvPr/>
        </p:nvSpPr>
        <p:spPr bwMode="auto">
          <a:xfrm>
            <a:off x="381000" y="1918648"/>
            <a:ext cx="2819400" cy="481083"/>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6" name="Rectangle 15"/>
          <p:cNvSpPr/>
          <p:nvPr/>
        </p:nvSpPr>
        <p:spPr bwMode="auto">
          <a:xfrm>
            <a:off x="5330950" y="2846696"/>
            <a:ext cx="1937310" cy="277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8" name="Straight Arrow Connector 17"/>
          <p:cNvCxnSpPr>
            <a:stCxn id="15" idx="6"/>
          </p:cNvCxnSpPr>
          <p:nvPr/>
        </p:nvCxnSpPr>
        <p:spPr bwMode="auto">
          <a:xfrm>
            <a:off x="3200400" y="2159190"/>
            <a:ext cx="2130550" cy="826258"/>
          </a:xfrm>
          <a:prstGeom prst="straightConnector1">
            <a:avLst/>
          </a:prstGeom>
          <a:solidFill>
            <a:srgbClr val="FF9900"/>
          </a:solidFill>
          <a:ln w="25400" cap="flat" cmpd="sng" algn="ctr">
            <a:solidFill>
              <a:srgbClr val="FF0000"/>
            </a:solidFill>
            <a:prstDash val="solid"/>
            <a:round/>
            <a:headEnd type="none" w="med" len="med"/>
            <a:tailEnd type="arrow"/>
          </a:ln>
          <a:effectLst/>
        </p:spPr>
      </p:cxnSp>
      <p:cxnSp>
        <p:nvCxnSpPr>
          <p:cNvPr id="20" name="Straight Arrow Connector 19"/>
          <p:cNvCxnSpPr>
            <a:stCxn id="2" idx="1"/>
          </p:cNvCxnSpPr>
          <p:nvPr/>
        </p:nvCxnSpPr>
        <p:spPr bwMode="auto">
          <a:xfrm flipH="1">
            <a:off x="1676400" y="1545849"/>
            <a:ext cx="3054824" cy="130551"/>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4" name="TextBox 3"/>
          <p:cNvSpPr txBox="1"/>
          <p:nvPr/>
        </p:nvSpPr>
        <p:spPr>
          <a:xfrm>
            <a:off x="2186627" y="4038599"/>
            <a:ext cx="2148669" cy="646331"/>
          </a:xfrm>
          <a:prstGeom prst="rect">
            <a:avLst/>
          </a:prstGeom>
          <a:solidFill>
            <a:schemeClr val="bg1"/>
          </a:solidFill>
        </p:spPr>
        <p:txBody>
          <a:bodyPr wrap="square" rtlCol="0">
            <a:spAutoFit/>
          </a:bodyPr>
          <a:lstStyle/>
          <a:p>
            <a:pPr algn="l"/>
            <a:r>
              <a:rPr lang="en-US" sz="1200" dirty="0"/>
              <a:t>Block the task for 1000</a:t>
            </a:r>
          </a:p>
          <a:p>
            <a:pPr algn="l"/>
            <a:r>
              <a:rPr lang="en-US" sz="1200" dirty="0"/>
              <a:t>milliseconds. Allows other tasks to run.</a:t>
            </a:r>
          </a:p>
        </p:txBody>
      </p:sp>
    </p:spTree>
    <p:extLst>
      <p:ext uri="{BB962C8B-B14F-4D97-AF65-F5344CB8AC3E}">
        <p14:creationId xmlns:p14="http://schemas.microsoft.com/office/powerpoint/2010/main" val="745384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sp>
        <p:nvSpPr>
          <p:cNvPr id="17" name="TextBox 16"/>
          <p:cNvSpPr txBox="1"/>
          <p:nvPr/>
        </p:nvSpPr>
        <p:spPr>
          <a:xfrm>
            <a:off x="3886199" y="1082014"/>
            <a:ext cx="5181599"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RTOS configuration for a driver instance which is configured for polled mode operation</a:t>
            </a:r>
          </a:p>
        </p:txBody>
      </p:sp>
      <p:sp>
        <p:nvSpPr>
          <p:cNvPr id="19" name="TextBox 18"/>
          <p:cNvSpPr txBox="1"/>
          <p:nvPr/>
        </p:nvSpPr>
        <p:spPr>
          <a:xfrm>
            <a:off x="4502624" y="1635947"/>
            <a:ext cx="4565174" cy="276999"/>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Standalone –Run the driver task as a separate RTOS thread</a:t>
            </a:r>
          </a:p>
        </p:txBody>
      </p:sp>
      <p:sp>
        <p:nvSpPr>
          <p:cNvPr id="23" name="TextBox 22"/>
          <p:cNvSpPr txBox="1"/>
          <p:nvPr/>
        </p:nvSpPr>
        <p:spPr>
          <a:xfrm>
            <a:off x="6202897" y="2200252"/>
            <a:ext cx="2899226"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a:t>
            </a:r>
            <a:r>
              <a:rPr lang="en-US" sz="900" dirty="0">
                <a:solidFill>
                  <a:srgbClr val="0000FF"/>
                </a:solidFill>
              </a:rPr>
              <a:t>_DRV_SPI_IDX0_Tasks</a:t>
            </a:r>
            <a:r>
              <a:rPr lang="en-US" sz="900" dirty="0"/>
              <a:t>(void)</a:t>
            </a:r>
          </a:p>
          <a:p>
            <a:pPr algn="l"/>
            <a:r>
              <a:rPr lang="en-US" sz="900" dirty="0"/>
              <a:t>{</a:t>
            </a:r>
          </a:p>
          <a:p>
            <a:pPr algn="l"/>
            <a:r>
              <a:rPr lang="en-US" sz="900" dirty="0"/>
              <a:t>    while(1)</a:t>
            </a:r>
          </a:p>
          <a:p>
            <a:pPr algn="l"/>
            <a:r>
              <a:rPr lang="en-US" sz="900" dirty="0"/>
              <a:t>    {</a:t>
            </a:r>
          </a:p>
          <a:p>
            <a:pPr algn="l"/>
            <a:r>
              <a:rPr lang="en-US" sz="900" dirty="0"/>
              <a:t>        DRV_SPI_Tasks(sysObj.spiObjectIdx0);</a:t>
            </a:r>
          </a:p>
          <a:p>
            <a:pPr algn="l"/>
            <a:endParaRPr lang="en-US" sz="900" dirty="0"/>
          </a:p>
          <a:p>
            <a:pPr algn="l"/>
            <a:r>
              <a:rPr lang="en-US" sz="900" dirty="0"/>
              <a:t>        vTaskDelay(</a:t>
            </a:r>
            <a:r>
              <a:rPr lang="en-US" sz="900" dirty="0">
                <a:solidFill>
                  <a:schemeClr val="accent6">
                    <a:lumMod val="60000"/>
                    <a:lumOff val="40000"/>
                  </a:schemeClr>
                </a:solidFill>
              </a:rPr>
              <a:t>1000</a:t>
            </a:r>
            <a:r>
              <a:rPr lang="en-US" sz="900" dirty="0"/>
              <a:t> / portTICK_PERIOD_MS);</a:t>
            </a:r>
          </a:p>
          <a:p>
            <a:pPr algn="l"/>
            <a:r>
              <a:rPr lang="en-US" sz="900" dirty="0"/>
              <a:t>    }</a:t>
            </a:r>
          </a:p>
          <a:p>
            <a:pPr algn="l"/>
            <a:r>
              <a:rPr lang="en-US" sz="900" dirty="0"/>
              <a:t> }</a:t>
            </a:r>
          </a:p>
        </p:txBody>
      </p:sp>
      <p:pic>
        <p:nvPicPr>
          <p:cNvPr id="98307" name="Picture 3" descr="D:\Masters_17\slides\images\RTOS_DRIVER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18215"/>
            <a:ext cx="3438525" cy="176212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p:cNvCxnSpPr>
            <a:stCxn id="17" idx="1"/>
          </p:cNvCxnSpPr>
          <p:nvPr/>
        </p:nvCxnSpPr>
        <p:spPr bwMode="auto">
          <a:xfrm flipH="1">
            <a:off x="2057400" y="1312847"/>
            <a:ext cx="1828799" cy="3231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21" name="TextBox 20"/>
          <p:cNvSpPr txBox="1"/>
          <p:nvPr/>
        </p:nvSpPr>
        <p:spPr>
          <a:xfrm>
            <a:off x="2718176" y="2200252"/>
            <a:ext cx="3402848"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SYS_Tasks ( void )</a:t>
            </a:r>
          </a:p>
          <a:p>
            <a:pPr algn="l"/>
            <a:r>
              <a:rPr lang="en-US" sz="900" dirty="0"/>
              <a:t>{</a:t>
            </a:r>
          </a:p>
          <a:p>
            <a:pPr algn="l"/>
            <a:r>
              <a:rPr lang="en-US" sz="900" dirty="0"/>
              <a:t>    /* Create OS Thread for DRV_SPI Instance 0 Tasks. */</a:t>
            </a:r>
          </a:p>
          <a:p>
            <a:pPr algn="l"/>
            <a:endParaRPr lang="en-US" sz="900" dirty="0"/>
          </a:p>
          <a:p>
            <a:pPr algn="l"/>
            <a:r>
              <a:rPr lang="en-US" sz="900" dirty="0"/>
              <a:t>    xTaskCreate((TaskFunction_t) </a:t>
            </a:r>
            <a:r>
              <a:rPr lang="en-US" sz="900" dirty="0">
                <a:solidFill>
                  <a:srgbClr val="0000FF"/>
                </a:solidFill>
              </a:rPr>
              <a:t>_DRV_SPI_IDX0_Tasks</a:t>
            </a:r>
            <a:r>
              <a:rPr lang="en-US" sz="900" dirty="0"/>
              <a:t>,</a:t>
            </a:r>
          </a:p>
          <a:p>
            <a:pPr algn="l"/>
            <a:r>
              <a:rPr lang="en-US" sz="900" dirty="0"/>
              <a:t>                "DRV_SPI Instance 0 Tasks",</a:t>
            </a:r>
          </a:p>
          <a:p>
            <a:pPr algn="l"/>
            <a:r>
              <a:rPr lang="en-US" sz="900" dirty="0"/>
              <a:t>                </a:t>
            </a:r>
            <a:r>
              <a:rPr lang="en-US" sz="900" dirty="0">
                <a:solidFill>
                  <a:srgbClr val="FF0000"/>
                </a:solidFill>
              </a:rPr>
              <a:t>1024</a:t>
            </a:r>
            <a:r>
              <a:rPr lang="en-US" sz="900" dirty="0"/>
              <a:t>, NULL, </a:t>
            </a:r>
            <a:r>
              <a:rPr lang="en-US" sz="900" dirty="0">
                <a:solidFill>
                  <a:srgbClr val="00B050"/>
                </a:solidFill>
              </a:rPr>
              <a:t>1</a:t>
            </a:r>
            <a:r>
              <a:rPr lang="en-US" sz="900" dirty="0"/>
              <a:t>, NULL);</a:t>
            </a:r>
          </a:p>
          <a:p>
            <a:pPr algn="l"/>
            <a:r>
              <a:rPr lang="en-US" sz="900" dirty="0"/>
              <a:t>    ….</a:t>
            </a:r>
          </a:p>
          <a:p>
            <a:pPr algn="l"/>
            <a:r>
              <a:rPr lang="en-US" sz="900" dirty="0"/>
              <a:t>}</a:t>
            </a:r>
          </a:p>
        </p:txBody>
      </p:sp>
      <p:cxnSp>
        <p:nvCxnSpPr>
          <p:cNvPr id="8" name="Straight Arrow Connector 7"/>
          <p:cNvCxnSpPr/>
          <p:nvPr/>
        </p:nvCxnSpPr>
        <p:spPr bwMode="auto">
          <a:xfrm flipH="1" flipV="1">
            <a:off x="3581400" y="1752600"/>
            <a:ext cx="914401" cy="108838"/>
          </a:xfrm>
          <a:prstGeom prst="straightConnector1">
            <a:avLst/>
          </a:prstGeom>
          <a:solidFill>
            <a:srgbClr val="FF9900"/>
          </a:solidFill>
          <a:ln w="25400" cap="flat" cmpd="sng" algn="ctr">
            <a:solidFill>
              <a:srgbClr val="000000"/>
            </a:solidFill>
            <a:prstDash val="solid"/>
            <a:round/>
            <a:headEnd type="none" w="med" len="med"/>
            <a:tailEnd type="arrow"/>
          </a:ln>
          <a:effectLst/>
        </p:spPr>
      </p:cxnSp>
      <p:pic>
        <p:nvPicPr>
          <p:cNvPr id="98309" name="Picture 5" descr="D:\Masters_17\slides\images\RTOS_DRIVER_CON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44" y="4037456"/>
            <a:ext cx="3448050" cy="1009650"/>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Box 25"/>
          <p:cNvSpPr txBox="1"/>
          <p:nvPr/>
        </p:nvSpPr>
        <p:spPr>
          <a:xfrm>
            <a:off x="533400" y="5638800"/>
            <a:ext cx="3650776"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Combined with System Tasks – Run the driver task as part of the </a:t>
            </a:r>
            <a:r>
              <a:rPr lang="en-US" sz="1200" dirty="0">
                <a:solidFill>
                  <a:srgbClr val="0000FF"/>
                </a:solidFill>
              </a:rPr>
              <a:t>_SYS_Tasks </a:t>
            </a:r>
            <a:r>
              <a:rPr lang="en-US" sz="1200" dirty="0"/>
              <a:t>thread</a:t>
            </a:r>
          </a:p>
        </p:txBody>
      </p:sp>
      <p:sp>
        <p:nvSpPr>
          <p:cNvPr id="27" name="TextBox 26"/>
          <p:cNvSpPr txBox="1"/>
          <p:nvPr/>
        </p:nvSpPr>
        <p:spPr>
          <a:xfrm>
            <a:off x="4732360" y="3977876"/>
            <a:ext cx="3962400" cy="2308324"/>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static void </a:t>
            </a:r>
            <a:r>
              <a:rPr lang="en-US" sz="900" dirty="0">
                <a:solidFill>
                  <a:srgbClr val="0000FF"/>
                </a:solidFill>
              </a:rPr>
              <a:t>_SYS_Tasks </a:t>
            </a:r>
            <a:r>
              <a:rPr lang="en-US" sz="900" dirty="0"/>
              <a:t>( void)</a:t>
            </a:r>
          </a:p>
          <a:p>
            <a:pPr algn="l"/>
            <a:r>
              <a:rPr lang="en-US" sz="900" dirty="0"/>
              <a:t>{</a:t>
            </a:r>
          </a:p>
          <a:p>
            <a:pPr algn="l"/>
            <a:r>
              <a:rPr lang="en-US" sz="900" dirty="0"/>
              <a:t>    while(1)</a:t>
            </a:r>
          </a:p>
          <a:p>
            <a:pPr algn="l"/>
            <a:r>
              <a:rPr lang="en-US" sz="900" dirty="0"/>
              <a:t>    {</a:t>
            </a:r>
          </a:p>
          <a:p>
            <a:pPr algn="l"/>
            <a:r>
              <a:rPr lang="en-US" sz="900" dirty="0"/>
              <a:t>        /* Maintain system services */</a:t>
            </a:r>
          </a:p>
          <a:p>
            <a:pPr algn="l"/>
            <a:r>
              <a:rPr lang="en-US" sz="900" dirty="0"/>
              <a:t>        SYS_CONSOLE_Tasks(sysObj.sysConsole0);</a:t>
            </a:r>
          </a:p>
          <a:p>
            <a:pPr algn="l"/>
            <a:endParaRPr lang="en-US" sz="900" dirty="0"/>
          </a:p>
          <a:p>
            <a:pPr algn="l"/>
            <a:r>
              <a:rPr lang="en-US" sz="900" dirty="0"/>
              <a:t>        /* Maintain Device Drivers */</a:t>
            </a:r>
          </a:p>
          <a:p>
            <a:pPr algn="l"/>
            <a:r>
              <a:rPr lang="en-US" sz="900" dirty="0"/>
              <a:t>        DRV_SPI_Tasks(sysObj.spiObjectIdx0);</a:t>
            </a:r>
          </a:p>
          <a:p>
            <a:pPr algn="l"/>
            <a:endParaRPr lang="en-US" sz="900" dirty="0"/>
          </a:p>
          <a:p>
            <a:pPr algn="l"/>
            <a:r>
              <a:rPr lang="en-US" sz="900" dirty="0"/>
              <a:t>        /* Maintain Middleware */</a:t>
            </a:r>
          </a:p>
          <a:p>
            <a:pPr algn="l"/>
            <a:endParaRPr lang="en-US" sz="900" dirty="0"/>
          </a:p>
          <a:p>
            <a:pPr algn="l"/>
            <a:r>
              <a:rPr lang="en-US" sz="900" dirty="0"/>
              <a:t>        /* Task Delay */</a:t>
            </a:r>
          </a:p>
          <a:p>
            <a:pPr algn="l"/>
            <a:r>
              <a:rPr lang="en-US" sz="900" dirty="0"/>
              <a:t>        vTaskDelay(1000 / portTICK_PERIOD_MS);</a:t>
            </a:r>
          </a:p>
          <a:p>
            <a:pPr algn="l"/>
            <a:r>
              <a:rPr lang="en-US" sz="900" dirty="0"/>
              <a:t>    }</a:t>
            </a:r>
          </a:p>
          <a:p>
            <a:pPr algn="l"/>
            <a:r>
              <a:rPr lang="en-US" sz="900" dirty="0"/>
              <a:t>}</a:t>
            </a:r>
          </a:p>
        </p:txBody>
      </p:sp>
      <p:cxnSp>
        <p:nvCxnSpPr>
          <p:cNvPr id="24" name="Straight Arrow Connector 23"/>
          <p:cNvCxnSpPr/>
          <p:nvPr/>
        </p:nvCxnSpPr>
        <p:spPr bwMode="auto">
          <a:xfrm flipV="1">
            <a:off x="2358788" y="4648200"/>
            <a:ext cx="460612" cy="9906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28" name="Straight Connector 27"/>
          <p:cNvCxnSpPr/>
          <p:nvPr/>
        </p:nvCxnSpPr>
        <p:spPr bwMode="auto">
          <a:xfrm>
            <a:off x="187656" y="3657600"/>
            <a:ext cx="8873523" cy="0"/>
          </a:xfrm>
          <a:prstGeom prst="line">
            <a:avLst/>
          </a:prstGeom>
          <a:solidFill>
            <a:srgbClr val="FF9900"/>
          </a:solidFill>
          <a:ln w="25400" cap="flat" cmpd="sng" algn="ctr">
            <a:solidFill>
              <a:schemeClr val="bg2">
                <a:lumMod val="60000"/>
                <a:lumOff val="40000"/>
              </a:schemeClr>
            </a:solidFill>
            <a:prstDash val="solid"/>
            <a:round/>
            <a:headEnd type="none" w="med" len="med"/>
            <a:tailEnd type="none" w="med" len="med"/>
          </a:ln>
          <a:effectLst/>
        </p:spPr>
      </p:cxnSp>
      <p:sp>
        <p:nvSpPr>
          <p:cNvPr id="29" name="Oval 28"/>
          <p:cNvSpPr/>
          <p:nvPr/>
        </p:nvSpPr>
        <p:spPr bwMode="auto">
          <a:xfrm>
            <a:off x="6324600" y="2707944"/>
            <a:ext cx="2590800" cy="337140"/>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35" name="Oval 34"/>
          <p:cNvSpPr/>
          <p:nvPr/>
        </p:nvSpPr>
        <p:spPr bwMode="auto">
          <a:xfrm>
            <a:off x="4825624" y="4876800"/>
            <a:ext cx="2590800" cy="507446"/>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 name="Rectangle 1"/>
          <p:cNvSpPr/>
          <p:nvPr/>
        </p:nvSpPr>
        <p:spPr bwMode="auto">
          <a:xfrm>
            <a:off x="677174" y="1895694"/>
            <a:ext cx="1371600" cy="2206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8" name="Rectangle 17"/>
          <p:cNvSpPr/>
          <p:nvPr/>
        </p:nvSpPr>
        <p:spPr bwMode="auto">
          <a:xfrm>
            <a:off x="677174" y="2124056"/>
            <a:ext cx="1524000" cy="174644"/>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0" name="Rectangle 19"/>
          <p:cNvSpPr/>
          <p:nvPr/>
        </p:nvSpPr>
        <p:spPr bwMode="auto">
          <a:xfrm>
            <a:off x="778774" y="2507900"/>
            <a:ext cx="1524000" cy="209900"/>
          </a:xfrm>
          <a:prstGeom prst="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4429172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System Initialization &amp; Tasks</a:t>
            </a:r>
          </a:p>
        </p:txBody>
      </p:sp>
      <p:sp>
        <p:nvSpPr>
          <p:cNvPr id="4" name="TextBox 3"/>
          <p:cNvSpPr txBox="1"/>
          <p:nvPr/>
        </p:nvSpPr>
        <p:spPr>
          <a:xfrm>
            <a:off x="46892" y="1219200"/>
            <a:ext cx="2954216" cy="2308324"/>
          </a:xfrm>
          <a:prstGeom prst="rect">
            <a:avLst/>
          </a:prstGeom>
          <a:solidFill>
            <a:srgbClr val="C7CBF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int</a:t>
            </a:r>
            <a:r>
              <a:rPr lang="en-US" sz="1200" dirty="0">
                <a:solidFill>
                  <a:srgbClr val="0000FF"/>
                </a:solidFill>
                <a:latin typeface="Courier"/>
                <a:cs typeface="Courier"/>
              </a:rPr>
              <a:t> </a:t>
            </a:r>
            <a:r>
              <a:rPr lang="en-US" sz="1200" dirty="0">
                <a:latin typeface="Courier"/>
                <a:cs typeface="Courier"/>
              </a:rPr>
              <a:t>main(</a:t>
            </a:r>
            <a:r>
              <a:rPr lang="en-US" sz="1200" dirty="0">
                <a:solidFill>
                  <a:srgbClr val="660066"/>
                </a:solidFill>
                <a:latin typeface="Courier"/>
                <a:cs typeface="Courier"/>
              </a:rPr>
              <a:t>void</a:t>
            </a:r>
            <a:r>
              <a:rPr lang="en-US" sz="1200" dirty="0">
                <a:latin typeface="Courier"/>
                <a:cs typeface="Courier"/>
              </a:rPr>
              <a:t>)</a:t>
            </a:r>
          </a:p>
          <a:p>
            <a:pPr algn="l">
              <a:defRPr/>
            </a:pPr>
            <a:r>
              <a:rPr lang="en-US" sz="1200" dirty="0">
                <a:latin typeface="Courier"/>
                <a:cs typeface="Courier"/>
              </a:rPr>
              <a:t>{</a:t>
            </a:r>
          </a:p>
          <a:p>
            <a:pPr algn="l">
              <a:defRPr/>
            </a:pPr>
            <a:r>
              <a:rPr lang="en-US" sz="1200" dirty="0">
                <a:latin typeface="Courier"/>
                <a:cs typeface="Courier"/>
              </a:rPr>
              <a:t>    SYS_Initialize(NULL);</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while</a:t>
            </a:r>
            <a:r>
              <a:rPr lang="en-US" sz="1200" dirty="0">
                <a:latin typeface="Courier"/>
                <a:cs typeface="Courier"/>
              </a:rPr>
              <a:t>(true)</a:t>
            </a:r>
          </a:p>
          <a:p>
            <a:pPr algn="l">
              <a:defRPr/>
            </a:pPr>
            <a:r>
              <a:rPr lang="en-US" sz="1200" dirty="0">
                <a:latin typeface="Courier"/>
                <a:cs typeface="Courier"/>
              </a:rPr>
              <a:t>    {</a:t>
            </a:r>
          </a:p>
          <a:p>
            <a:pPr algn="l">
              <a:defRPr/>
            </a:pPr>
            <a:r>
              <a:rPr lang="en-US" sz="1200" dirty="0">
                <a:latin typeface="Courier"/>
                <a:cs typeface="Courier"/>
              </a:rPr>
              <a:t>        SYS_Tasks();</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return</a:t>
            </a:r>
            <a:r>
              <a:rPr lang="en-US" sz="1200" dirty="0">
                <a:latin typeface="Courier"/>
                <a:cs typeface="Courier"/>
              </a:rPr>
              <a:t>(EXIT_VALUE);</a:t>
            </a:r>
          </a:p>
          <a:p>
            <a:pPr algn="l">
              <a:defRPr/>
            </a:pPr>
            <a:r>
              <a:rPr lang="en-US" sz="1200" dirty="0">
                <a:latin typeface="Courier"/>
                <a:cs typeface="Courier"/>
              </a:rPr>
              <a:t>}</a:t>
            </a:r>
          </a:p>
          <a:p>
            <a:pPr algn="l">
              <a:defRPr/>
            </a:pPr>
            <a:endParaRPr lang="en-US" sz="1200" dirty="0">
              <a:latin typeface="Courier"/>
              <a:cs typeface="Courier"/>
            </a:endParaRPr>
          </a:p>
        </p:txBody>
      </p:sp>
      <p:sp>
        <p:nvSpPr>
          <p:cNvPr id="6" name="TextBox 5"/>
          <p:cNvSpPr txBox="1"/>
          <p:nvPr/>
        </p:nvSpPr>
        <p:spPr>
          <a:xfrm>
            <a:off x="2704528" y="1097100"/>
            <a:ext cx="6400800" cy="2123658"/>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void </a:t>
            </a:r>
            <a:r>
              <a:rPr lang="en-US" sz="1200" dirty="0">
                <a:latin typeface="Courier"/>
                <a:cs typeface="Courier"/>
              </a:rPr>
              <a:t>SYS_Initialize( </a:t>
            </a:r>
            <a:r>
              <a:rPr lang="en-US" sz="1200" dirty="0">
                <a:solidFill>
                  <a:srgbClr val="660066"/>
                </a:solidFill>
                <a:latin typeface="Courier"/>
                <a:cs typeface="Courier"/>
              </a:rPr>
              <a:t>void</a:t>
            </a:r>
            <a:r>
              <a:rPr lang="en-US" sz="1200" dirty="0">
                <a:latin typeface="Courier"/>
                <a:cs typeface="Courier"/>
              </a:rPr>
              <a:t>* data )</a:t>
            </a:r>
          </a:p>
          <a:p>
            <a:pPr algn="l">
              <a:defRPr/>
            </a:pPr>
            <a:r>
              <a:rPr lang="en-US" sz="1200" dirty="0">
                <a:latin typeface="Courier"/>
                <a:cs typeface="Courier"/>
              </a:rPr>
              <a:t>{</a:t>
            </a:r>
          </a:p>
          <a:p>
            <a:pPr algn="l">
              <a:defRPr/>
            </a:pPr>
            <a:r>
              <a:rPr lang="en-US" sz="1200" dirty="0">
                <a:latin typeface="Courier"/>
                <a:cs typeface="Courier"/>
              </a:rPr>
              <a:t>    SYS_CLK_Initialize( &amp;clkInit );</a:t>
            </a:r>
          </a:p>
          <a:p>
            <a:pPr algn="l">
              <a:defRPr/>
            </a:pPr>
            <a:r>
              <a:rPr lang="en-US" sz="1200" dirty="0">
                <a:latin typeface="Courier"/>
                <a:cs typeface="Courier"/>
              </a:rPr>
              <a:t>    BSP_Initialize();</a:t>
            </a:r>
          </a:p>
          <a:p>
            <a:pPr algn="l">
              <a:defRPr/>
            </a:pPr>
            <a:r>
              <a:rPr lang="en-US" sz="1200" dirty="0">
                <a:latin typeface="Courier"/>
                <a:cs typeface="Courier"/>
              </a:rPr>
              <a:t>    sysObj.spiObjectIdx0 = DRV_SPI_Initialize (DRV_SPI_INDEX_0, &amp;drvSpi0InitData);    </a:t>
            </a:r>
          </a:p>
          <a:p>
            <a:pPr algn="l">
              <a:defRPr/>
            </a:pPr>
            <a:r>
              <a:rPr lang="en-US" sz="1200" dirty="0">
                <a:latin typeface="Courier"/>
                <a:cs typeface="Courier"/>
              </a:rPr>
              <a:t>    sysObj.drvTmr0    = DRV_TMR_Initialize(DRV_TMR_INDEX_0, &amp;drvTmr0InitData); </a:t>
            </a:r>
          </a:p>
          <a:p>
            <a:pPr algn="l">
              <a:defRPr/>
            </a:pPr>
            <a:r>
              <a:rPr lang="en-US" sz="1200" dirty="0">
                <a:latin typeface="Courier"/>
                <a:cs typeface="Courier"/>
              </a:rPr>
              <a:t>     ……  </a:t>
            </a:r>
          </a:p>
          <a:p>
            <a:pPr algn="l">
              <a:defRPr/>
            </a:pPr>
            <a:endParaRPr lang="en-US" sz="1200" dirty="0">
              <a:latin typeface="Courier"/>
              <a:cs typeface="Courier"/>
            </a:endParaRPr>
          </a:p>
          <a:p>
            <a:pPr algn="l">
              <a:defRPr/>
            </a:pPr>
            <a:r>
              <a:rPr lang="en-US" sz="1200" dirty="0">
                <a:latin typeface="Courier"/>
                <a:cs typeface="Courier"/>
              </a:rPr>
              <a:t>   /*create Tasks*/</a:t>
            </a:r>
          </a:p>
          <a:p>
            <a:pPr algn="l">
              <a:defRPr/>
            </a:pPr>
            <a:r>
              <a:rPr lang="en-US" sz="1200" dirty="0">
                <a:latin typeface="Courier"/>
                <a:cs typeface="Courier"/>
              </a:rPr>
              <a:t>    APP_Initialize();</a:t>
            </a:r>
          </a:p>
          <a:p>
            <a:pPr algn="l">
              <a:defRPr/>
            </a:pPr>
            <a:r>
              <a:rPr lang="en-US" sz="1200" dirty="0">
                <a:latin typeface="Courier"/>
                <a:cs typeface="Courier"/>
              </a:rPr>
              <a:t>}</a:t>
            </a:r>
          </a:p>
        </p:txBody>
      </p:sp>
      <p:sp>
        <p:nvSpPr>
          <p:cNvPr id="7" name="TextBox 6"/>
          <p:cNvSpPr txBox="1"/>
          <p:nvPr/>
        </p:nvSpPr>
        <p:spPr>
          <a:xfrm>
            <a:off x="559325" y="3274618"/>
            <a:ext cx="8477129" cy="3231654"/>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latin typeface="Courier"/>
                <a:cs typeface="Courier"/>
              </a:rPr>
              <a:t>void SYS_Tasks ( void )</a:t>
            </a:r>
          </a:p>
          <a:p>
            <a:pPr algn="l">
              <a:defRPr/>
            </a:pPr>
            <a:r>
              <a:rPr lang="en-US" sz="1200" dirty="0">
                <a:latin typeface="Courier"/>
                <a:cs typeface="Courier"/>
              </a:rPr>
              <a:t>{</a:t>
            </a:r>
          </a:p>
          <a:p>
            <a:pPr algn="l">
              <a:defRPr/>
            </a:pPr>
            <a:r>
              <a:rPr lang="en-US" sz="1200" dirty="0">
                <a:latin typeface="Courier"/>
                <a:cs typeface="Courier"/>
              </a:rPr>
              <a:t>    /* Create OS Thread for Sys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_SYS_Tasks</a:t>
            </a:r>
            <a:r>
              <a:rPr lang="en-US" sz="1200" dirty="0">
                <a:latin typeface="Courier"/>
                <a:cs typeface="Courier"/>
              </a:rPr>
              <a:t>, "Sys Tasks",1024, NULL, 3, NULL);</a:t>
            </a:r>
          </a:p>
          <a:p>
            <a:pPr algn="l">
              <a:defRPr/>
            </a:pPr>
            <a:r>
              <a:rPr lang="en-US" sz="1200" dirty="0">
                <a:latin typeface="Courier"/>
                <a:cs typeface="Courier"/>
              </a:rPr>
              <a:t>    xTaskCreate((TaskFunction_t) </a:t>
            </a:r>
            <a:r>
              <a:rPr lang="en-US" sz="1200" dirty="0">
                <a:solidFill>
                  <a:srgbClr val="0000FF"/>
                </a:solidFill>
                <a:latin typeface="Courier"/>
                <a:cs typeface="Courier"/>
              </a:rPr>
              <a:t>_USB_Tasks</a:t>
            </a:r>
            <a:r>
              <a:rPr lang="en-US" sz="1200" dirty="0">
                <a:latin typeface="Courier"/>
                <a:cs typeface="Courier"/>
              </a:rPr>
              <a:t>, "USB Tasks",1024, NULL, 3, NULL);</a:t>
            </a:r>
          </a:p>
          <a:p>
            <a:pPr algn="l">
              <a:defRPr/>
            </a:pPr>
            <a:endParaRPr lang="en-US" sz="1200" dirty="0">
              <a:latin typeface="Courier"/>
              <a:cs typeface="Courier"/>
            </a:endParaRPr>
          </a:p>
          <a:p>
            <a:pPr algn="l">
              <a:defRPr/>
            </a:pPr>
            <a:r>
              <a:rPr lang="en-US" sz="1200" dirty="0">
                <a:latin typeface="Courier"/>
                <a:cs typeface="Courier"/>
              </a:rPr>
              <a:t>    /* Create OS Thread for SENSORTASK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_SENSORTASK_Tasks</a:t>
            </a:r>
            <a:r>
              <a:rPr lang="en-US" sz="1200" dirty="0">
                <a:latin typeface="Courier"/>
                <a:cs typeface="Courier"/>
              </a:rPr>
              <a:t>, "SENSORTASK Tasks", 1024, NULL, 2, NULL);</a:t>
            </a:r>
          </a:p>
          <a:p>
            <a:pPr algn="l">
              <a:defRPr/>
            </a:pPr>
            <a:endParaRPr lang="en-US" sz="1200" dirty="0">
              <a:latin typeface="Courier"/>
              <a:cs typeface="Courier"/>
            </a:endParaRPr>
          </a:p>
          <a:p>
            <a:pPr algn="l">
              <a:defRPr/>
            </a:pPr>
            <a:r>
              <a:rPr lang="en-US" sz="1200" dirty="0">
                <a:latin typeface="Courier"/>
                <a:cs typeface="Courier"/>
              </a:rPr>
              <a:t>    /* Create OS Thread for EEPROMTASK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_EEPROM_Tasks</a:t>
            </a:r>
            <a:r>
              <a:rPr lang="en-US" sz="1200" dirty="0">
                <a:latin typeface="Courier"/>
                <a:cs typeface="Courier"/>
              </a:rPr>
              <a:t>, “EEPROM Tasks", 1024, NULL, 1, NULL);</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p>
          <a:p>
            <a:pPr algn="l">
              <a:defRPr/>
            </a:pPr>
            <a:r>
              <a:rPr lang="en-US" sz="1200" dirty="0">
                <a:latin typeface="Courier"/>
                <a:cs typeface="Courier"/>
              </a:rPr>
              <a:t>     * Start RTOS * </a:t>
            </a:r>
          </a:p>
          <a:p>
            <a:pPr algn="l">
              <a:defRPr/>
            </a:pPr>
            <a:r>
              <a:rPr lang="en-US" sz="1200" dirty="0">
                <a:latin typeface="Courier"/>
                <a:cs typeface="Courier"/>
              </a:rPr>
              <a:t>     **************/</a:t>
            </a:r>
          </a:p>
          <a:p>
            <a:pPr algn="l">
              <a:defRPr/>
            </a:pPr>
            <a:r>
              <a:rPr lang="en-US" sz="1200" dirty="0">
                <a:latin typeface="Courier"/>
                <a:cs typeface="Courier"/>
              </a:rPr>
              <a:t>    </a:t>
            </a:r>
            <a:r>
              <a:rPr lang="en-US" sz="1200" dirty="0">
                <a:solidFill>
                  <a:srgbClr val="0000FF"/>
                </a:solidFill>
                <a:latin typeface="Courier"/>
                <a:cs typeface="Courier"/>
              </a:rPr>
              <a:t>vTaskStartScheduler(); </a:t>
            </a:r>
            <a:r>
              <a:rPr lang="en-US" sz="1200" dirty="0">
                <a:latin typeface="Courier"/>
                <a:cs typeface="Courier"/>
              </a:rPr>
              <a:t>/* This function never returns. */</a:t>
            </a:r>
          </a:p>
        </p:txBody>
      </p:sp>
      <p:sp>
        <p:nvSpPr>
          <p:cNvPr id="2" name="Freeform 1"/>
          <p:cNvSpPr/>
          <p:nvPr/>
        </p:nvSpPr>
        <p:spPr bwMode="auto">
          <a:xfrm>
            <a:off x="1921113" y="1255594"/>
            <a:ext cx="849383" cy="518615"/>
          </a:xfrm>
          <a:custGeom>
            <a:avLst/>
            <a:gdLst>
              <a:gd name="connsiteX0" fmla="*/ 30517 w 849383"/>
              <a:gd name="connsiteY0" fmla="*/ 518615 h 518615"/>
              <a:gd name="connsiteX1" fmla="*/ 98756 w 849383"/>
              <a:gd name="connsiteY1" fmla="*/ 95534 h 518615"/>
              <a:gd name="connsiteX2" fmla="*/ 849383 w 849383"/>
              <a:gd name="connsiteY2" fmla="*/ 0 h 518615"/>
            </a:gdLst>
            <a:ahLst/>
            <a:cxnLst>
              <a:cxn ang="0">
                <a:pos x="connsiteX0" y="connsiteY0"/>
              </a:cxn>
              <a:cxn ang="0">
                <a:pos x="connsiteX1" y="connsiteY1"/>
              </a:cxn>
              <a:cxn ang="0">
                <a:pos x="connsiteX2" y="connsiteY2"/>
              </a:cxn>
            </a:cxnLst>
            <a:rect l="l" t="t" r="r" b="b"/>
            <a:pathLst>
              <a:path w="849383" h="518615">
                <a:moveTo>
                  <a:pt x="30517" y="518615"/>
                </a:moveTo>
                <a:cubicBezTo>
                  <a:pt x="-3603" y="350292"/>
                  <a:pt x="-37722" y="181970"/>
                  <a:pt x="98756" y="95534"/>
                </a:cubicBezTo>
                <a:cubicBezTo>
                  <a:pt x="235234" y="9098"/>
                  <a:pt x="542308" y="4549"/>
                  <a:pt x="849383" y="0"/>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Freeform 4"/>
          <p:cNvSpPr/>
          <p:nvPr/>
        </p:nvSpPr>
        <p:spPr bwMode="auto">
          <a:xfrm>
            <a:off x="1487606" y="2483706"/>
            <a:ext cx="989529" cy="996473"/>
          </a:xfrm>
          <a:custGeom>
            <a:avLst/>
            <a:gdLst>
              <a:gd name="connsiteX0" fmla="*/ 0 w 989529"/>
              <a:gd name="connsiteY0" fmla="*/ 187 h 996473"/>
              <a:gd name="connsiteX1" fmla="*/ 873457 w 989529"/>
              <a:gd name="connsiteY1" fmla="*/ 163960 h 996473"/>
              <a:gd name="connsiteX2" fmla="*/ 955343 w 989529"/>
              <a:gd name="connsiteY2" fmla="*/ 996473 h 996473"/>
            </a:gdLst>
            <a:ahLst/>
            <a:cxnLst>
              <a:cxn ang="0">
                <a:pos x="connsiteX0" y="connsiteY0"/>
              </a:cxn>
              <a:cxn ang="0">
                <a:pos x="connsiteX1" y="connsiteY1"/>
              </a:cxn>
              <a:cxn ang="0">
                <a:pos x="connsiteX2" y="connsiteY2"/>
              </a:cxn>
            </a:cxnLst>
            <a:rect l="l" t="t" r="r" b="b"/>
            <a:pathLst>
              <a:path w="989529" h="996473">
                <a:moveTo>
                  <a:pt x="0" y="187"/>
                </a:moveTo>
                <a:cubicBezTo>
                  <a:pt x="357116" y="-951"/>
                  <a:pt x="714233" y="-2088"/>
                  <a:pt x="873457" y="163960"/>
                </a:cubicBezTo>
                <a:cubicBezTo>
                  <a:pt x="1032681" y="330008"/>
                  <a:pt x="994012" y="663240"/>
                  <a:pt x="955343" y="996473"/>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41534106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156966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Lab3</a:t>
            </a:r>
          </a:p>
          <a:p>
            <a:endParaRPr lang="de-DE" sz="3200" dirty="0"/>
          </a:p>
          <a:p>
            <a:r>
              <a:rPr lang="de-DE" sz="3200" b="1" dirty="0" err="1"/>
              <a:t>Getting</a:t>
            </a:r>
            <a:r>
              <a:rPr lang="de-DE" sz="3200" b="1" dirty="0"/>
              <a:t> </a:t>
            </a:r>
            <a:r>
              <a:rPr lang="de-DE" sz="3200" b="1" dirty="0" err="1"/>
              <a:t>the</a:t>
            </a:r>
            <a:r>
              <a:rPr lang="de-DE" sz="3200" b="1" dirty="0"/>
              <a:t> </a:t>
            </a:r>
            <a:r>
              <a:rPr lang="de-DE" sz="3200" b="1" dirty="0" err="1"/>
              <a:t>Weather</a:t>
            </a:r>
            <a:r>
              <a:rPr lang="de-DE" sz="3200" b="1" dirty="0"/>
              <a:t> Report </a:t>
            </a:r>
            <a:endParaRPr lang="en-GB" sz="3200" b="1" dirty="0"/>
          </a:p>
        </p:txBody>
      </p:sp>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3004135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304800" y="2971800"/>
            <a:ext cx="8534429" cy="584775"/>
          </a:xfrm>
          <a:prstGeom prst="rect">
            <a:avLst/>
          </a:prstGeom>
          <a:noFill/>
        </p:spPr>
        <p:txBody>
          <a:bodyPr wrap="square" rtlCol="0">
            <a:spAutoFit/>
          </a:bodyPr>
          <a:lstStyle/>
          <a:p>
            <a:r>
              <a:rPr lang="de-DE" sz="3200" b="1" dirty="0" err="1"/>
              <a:t>Many</a:t>
            </a:r>
            <a:r>
              <a:rPr lang="de-DE" sz="3200" b="1" dirty="0"/>
              <a:t> </a:t>
            </a:r>
            <a:r>
              <a:rPr lang="de-DE" sz="3200" b="1" dirty="0" err="1"/>
              <a:t>thanks</a:t>
            </a:r>
            <a:r>
              <a:rPr lang="de-DE" sz="3200" b="1" dirty="0"/>
              <a:t> </a:t>
            </a:r>
            <a:r>
              <a:rPr lang="de-DE" sz="3200" b="1" dirty="0" err="1"/>
              <a:t>for</a:t>
            </a:r>
            <a:r>
              <a:rPr lang="de-DE" sz="3200" b="1" dirty="0"/>
              <a:t> </a:t>
            </a:r>
            <a:r>
              <a:rPr lang="de-DE" sz="3200" b="1" dirty="0" err="1"/>
              <a:t>attending</a:t>
            </a:r>
            <a:r>
              <a:rPr lang="de-DE" sz="3200" b="1" dirty="0"/>
              <a:t> </a:t>
            </a:r>
            <a:r>
              <a:rPr lang="de-DE" sz="3200" b="1" dirty="0" err="1"/>
              <a:t>this</a:t>
            </a:r>
            <a:r>
              <a:rPr lang="de-DE" sz="3200" b="1" dirty="0"/>
              <a:t> </a:t>
            </a:r>
            <a:r>
              <a:rPr lang="de-DE" sz="3200" b="1" dirty="0" err="1"/>
              <a:t>class</a:t>
            </a:r>
            <a:endParaRPr lang="en-GB" sz="3200" b="1" dirty="0"/>
          </a:p>
        </p:txBody>
      </p:sp>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Tree>
    <p:extLst>
      <p:ext uri="{BB962C8B-B14F-4D97-AF65-F5344CB8AC3E}">
        <p14:creationId xmlns:p14="http://schemas.microsoft.com/office/powerpoint/2010/main" val="2857713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109"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110"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111"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112"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113"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1450F6-7C18-4067-99B7-C4201AD94476}">
  <ds:schemaRefs>
    <ds:schemaRef ds:uri="http://schemas.microsoft.com/office/2006/documentManagement/types"/>
    <ds:schemaRef ds:uri="http://schemas.microsoft.com/office/2006/metadata/properties"/>
    <ds:schemaRef ds:uri="http://purl.org/dc/elements/1.1/"/>
    <ds:schemaRef ds:uri="http://purl.org/dc/dcmitype/"/>
    <ds:schemaRef ds:uri="http://schemas.openxmlformats.org/package/2006/metadata/core-properties"/>
    <ds:schemaRef ds:uri="2b201936-efef-465e-bf87-1d8b42cea172"/>
    <ds:schemaRef ds:uri="http://purl.org/dc/terms/"/>
    <ds:schemaRef ds:uri="a794988b-4f4b-4ca0-a64b-d24ede502f7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CC7643-856A-43FC-AAB0-616CD97947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8784</Words>
  <Application>Microsoft Macintosh PowerPoint</Application>
  <PresentationFormat>Bildschirmpräsentation (4:3)</PresentationFormat>
  <Paragraphs>1350</Paragraphs>
  <Slides>89</Slides>
  <Notes>47</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89</vt:i4>
      </vt:variant>
    </vt:vector>
  </HeadingPairs>
  <TitlesOfParts>
    <vt:vector size="100" baseType="lpstr">
      <vt:lpstr>Arial</vt:lpstr>
      <vt:lpstr>Calibri</vt:lpstr>
      <vt:lpstr>Consolas</vt:lpstr>
      <vt:lpstr>Courier</vt:lpstr>
      <vt:lpstr>Courier New</vt:lpstr>
      <vt:lpstr>Monotype Sorts</vt:lpstr>
      <vt:lpstr>Times New Roman</vt:lpstr>
      <vt:lpstr>Wingdings</vt:lpstr>
      <vt:lpstr>1_Master2013</vt:lpstr>
      <vt:lpstr>Photo Editor Photo</vt:lpstr>
      <vt:lpstr>Visio</vt:lpstr>
      <vt:lpstr>23075 IoT6</vt:lpstr>
      <vt:lpstr>Class Objectives</vt:lpstr>
      <vt:lpstr>Agenda – Lecture</vt:lpstr>
      <vt:lpstr>Agenda – Labs</vt:lpstr>
      <vt:lpstr>PowerPoint-Präsentation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PowerPoint-Präsentation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 MAC Address</vt:lpstr>
      <vt:lpstr>TCP/IP Stack Features</vt:lpstr>
      <vt:lpstr>TCP/IP Console</vt:lpstr>
      <vt:lpstr> </vt:lpstr>
      <vt:lpstr>Harmony V3</vt:lpstr>
      <vt:lpstr>Harmony V3</vt:lpstr>
      <vt:lpstr>MHC Git</vt:lpstr>
      <vt:lpstr>Harmony V3</vt:lpstr>
      <vt:lpstr>Harmony V3</vt:lpstr>
      <vt:lpstr>Harmony V3</vt:lpstr>
      <vt:lpstr>Harmony V3</vt:lpstr>
      <vt:lpstr>Harmony V3</vt:lpstr>
      <vt:lpstr>Harmony V3</vt:lpstr>
      <vt:lpstr>MHC</vt:lpstr>
      <vt:lpstr>Terminal</vt:lpstr>
      <vt:lpstr>TCPIP Discoverer</vt:lpstr>
      <vt:lpstr>HTTP2 Webserver</vt:lpstr>
      <vt:lpstr>PowerPoint-Präsentation</vt:lpstr>
      <vt:lpstr>BERKELEY MODULE</vt:lpstr>
      <vt:lpstr>Berkeley APIs</vt:lpstr>
      <vt:lpstr>BSD Socket Application Flow</vt:lpstr>
      <vt:lpstr>Tips</vt:lpstr>
      <vt:lpstr>PowerPoint-Präsentation</vt:lpstr>
      <vt:lpstr>LAB 2</vt:lpstr>
      <vt:lpstr>LAB 2- TASK 1</vt:lpstr>
      <vt:lpstr>LAB2 –TASK1</vt:lpstr>
      <vt:lpstr>LAB 2 –Task 1</vt:lpstr>
      <vt:lpstr>LAB 2 – MPFS Generator</vt:lpstr>
      <vt:lpstr>Data Protocol</vt:lpstr>
      <vt:lpstr>Data Protocol Examples</vt:lpstr>
      <vt:lpstr>Using RTOS with MPLAB Harmony</vt:lpstr>
      <vt:lpstr>Why use RTOS?</vt:lpstr>
      <vt:lpstr>RTOS Driven</vt:lpstr>
      <vt:lpstr>RTOS – MHC Configuration</vt:lpstr>
      <vt:lpstr>RTOS – MHC Configuration</vt:lpstr>
      <vt:lpstr>RTOS – MHC Configuration</vt:lpstr>
      <vt:lpstr>System Initialization &amp; Tasks</vt:lpstr>
      <vt:lpstr>PowerPoint-Präsentation</vt:lpstr>
      <vt:lpstr>PowerPoint-Präsentation</vt:lpstr>
    </vt:vector>
  </TitlesOfParts>
  <Company>Microchip Technology Inc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Martin Ruppert - M91221</cp:lastModifiedBy>
  <cp:revision>640</cp:revision>
  <dcterms:created xsi:type="dcterms:W3CDTF">2010-01-04T21:05:06Z</dcterms:created>
  <dcterms:modified xsi:type="dcterms:W3CDTF">2019-06-09T17:35:18Z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